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182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799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4405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800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5199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268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561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166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241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231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18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580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682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36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93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A090F-8DEA-4AF3-B184-15259ABC0452}" type="datetimeFigureOut">
              <a:rPr lang="es-MX" smtClean="0"/>
              <a:pPr/>
              <a:t>12/04/2019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877DEDA-3242-42CC-9F02-5176447D467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123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89694" y="608738"/>
            <a:ext cx="7315200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MANUAL DE ORGANIZACIÓN</a:t>
            </a:r>
            <a:endParaRPr lang="es-MX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AutoShape 2" descr="Resultado de imagen para escudo de armas de cabo corrientes jalis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6" name="Imagen 5" descr="C:\Users\Invitado\Downloads\IMG-20181106-WA00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4419600" cy="35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1524000" y="228600"/>
            <a:ext cx="4876800" cy="681752"/>
            <a:chOff x="3657600" y="2819400"/>
            <a:chExt cx="3124200" cy="1266111"/>
          </a:xfrm>
        </p:grpSpPr>
        <p:sp>
          <p:nvSpPr>
            <p:cNvPr id="7" name="6 Rectángulo redondeado"/>
            <p:cNvSpPr/>
            <p:nvPr/>
          </p:nvSpPr>
          <p:spPr>
            <a:xfrm>
              <a:off x="3657600" y="2819400"/>
              <a:ext cx="3048000" cy="990600"/>
            </a:xfrm>
            <a:prstGeom prst="round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3733800" y="2885182"/>
              <a:ext cx="3048000" cy="1200329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dirty="0" smtClean="0"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Filosofía Organizacional</a:t>
              </a:r>
              <a:endParaRPr lang="es-MX" sz="3600" dirty="0"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sp>
        <p:nvSpPr>
          <p:cNvPr id="16" name="CuadroTexto 15"/>
          <p:cNvSpPr txBox="1"/>
          <p:nvPr/>
        </p:nvSpPr>
        <p:spPr>
          <a:xfrm>
            <a:off x="914400" y="2362200"/>
            <a:ext cx="5943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Black" pitchFamily="34" charset="0"/>
              </a:rPr>
              <a:t>Misión:</a:t>
            </a:r>
          </a:p>
          <a:p>
            <a:endParaRPr lang="es-MX" dirty="0">
              <a:latin typeface="Arial Black" pitchFamily="34" charset="0"/>
            </a:endParaRPr>
          </a:p>
          <a:p>
            <a:pPr algn="just"/>
            <a:r>
              <a:rPr lang="es-MX" dirty="0">
                <a:latin typeface="Arial Black" pitchFamily="34" charset="0"/>
              </a:rPr>
              <a:t>	Ser </a:t>
            </a:r>
            <a:r>
              <a:rPr lang="es-MX" dirty="0" smtClean="0">
                <a:latin typeface="Arial Black" pitchFamily="34" charset="0"/>
              </a:rPr>
              <a:t>una organización  </a:t>
            </a:r>
            <a:r>
              <a:rPr lang="es-MX" dirty="0">
                <a:latin typeface="Arial Black" pitchFamily="34" charset="0"/>
              </a:rPr>
              <a:t>responsable de </a:t>
            </a:r>
            <a:r>
              <a:rPr lang="es-MX" dirty="0" smtClean="0">
                <a:latin typeface="Arial Black" pitchFamily="34" charset="0"/>
              </a:rPr>
              <a:t>otorgar </a:t>
            </a:r>
            <a:r>
              <a:rPr lang="es-MX" dirty="0">
                <a:latin typeface="Arial Black" pitchFamily="34" charset="0"/>
              </a:rPr>
              <a:t>Asistencia Social </a:t>
            </a:r>
            <a:r>
              <a:rPr lang="es-MX" dirty="0" smtClean="0">
                <a:latin typeface="Arial Black" pitchFamily="34" charset="0"/>
              </a:rPr>
              <a:t>en todas las áreas, </a:t>
            </a:r>
            <a:r>
              <a:rPr lang="es-MX" dirty="0">
                <a:latin typeface="Arial Black" pitchFamily="34" charset="0"/>
              </a:rPr>
              <a:t>mediante un equipo </a:t>
            </a:r>
            <a:r>
              <a:rPr lang="es-MX" dirty="0" smtClean="0">
                <a:latin typeface="Arial Black" pitchFamily="34" charset="0"/>
              </a:rPr>
              <a:t>especializado </a:t>
            </a:r>
            <a:r>
              <a:rPr lang="es-MX" dirty="0">
                <a:latin typeface="Arial Black" pitchFamily="34" charset="0"/>
              </a:rPr>
              <a:t>con </a:t>
            </a:r>
            <a:r>
              <a:rPr lang="es-MX" dirty="0" smtClean="0">
                <a:latin typeface="Arial Black" pitchFamily="34" charset="0"/>
              </a:rPr>
              <a:t>respeto y valor  </a:t>
            </a:r>
            <a:r>
              <a:rPr lang="es-MX" dirty="0">
                <a:latin typeface="Arial Black" pitchFamily="34" charset="0"/>
              </a:rPr>
              <a:t>a los derechos humanos; poniendo especial interés en los grupos de personas en situación de vulnerabilidad, priorizando la calidez en el servicio, la inclusión y la atención </a:t>
            </a:r>
            <a:r>
              <a:rPr lang="es-MX" dirty="0" smtClean="0">
                <a:latin typeface="Arial Black" pitchFamily="34" charset="0"/>
              </a:rPr>
              <a:t>oportuna llevada de una resolutiva a las problemáticas sociales.</a:t>
            </a:r>
            <a:endParaRPr lang="es-MX" dirty="0">
              <a:latin typeface="Arial Black" pitchFamily="34" charset="0"/>
            </a:endParaRPr>
          </a:p>
        </p:txBody>
      </p:sp>
      <p:pic>
        <p:nvPicPr>
          <p:cNvPr id="9" name="Imagen 8" descr="C:\Users\Invitado\Downloads\IMG-20181106-WA00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2262505" cy="198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609600" y="1524000"/>
            <a:ext cx="5867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Black" pitchFamily="34" charset="0"/>
              </a:rPr>
              <a:t>Visión :</a:t>
            </a:r>
          </a:p>
          <a:p>
            <a:endParaRPr lang="es-MX" b="1" dirty="0">
              <a:latin typeface="Arial Black" pitchFamily="34" charset="0"/>
            </a:endParaRPr>
          </a:p>
          <a:p>
            <a:pPr algn="just"/>
            <a:r>
              <a:rPr lang="es-MX" dirty="0">
                <a:latin typeface="Arial Black" pitchFamily="34" charset="0"/>
              </a:rPr>
              <a:t>	Consolidar al Sistema DIF </a:t>
            </a:r>
            <a:r>
              <a:rPr lang="es-MX" dirty="0" smtClean="0">
                <a:latin typeface="Arial Black" pitchFamily="34" charset="0"/>
              </a:rPr>
              <a:t>Cabo Corrientes, </a:t>
            </a:r>
            <a:r>
              <a:rPr lang="es-MX" dirty="0">
                <a:latin typeface="Arial Black" pitchFamily="34" charset="0"/>
              </a:rPr>
              <a:t>como un organismo </a:t>
            </a:r>
            <a:r>
              <a:rPr lang="es-MX" dirty="0" smtClean="0">
                <a:latin typeface="Arial Black" pitchFamily="34" charset="0"/>
              </a:rPr>
              <a:t>preocupado </a:t>
            </a:r>
            <a:r>
              <a:rPr lang="es-MX" dirty="0">
                <a:latin typeface="Arial Black" pitchFamily="34" charset="0"/>
              </a:rPr>
              <a:t>de bienestar social, basado en las </a:t>
            </a:r>
            <a:r>
              <a:rPr lang="es-MX" dirty="0" smtClean="0">
                <a:latin typeface="Arial Black" pitchFamily="34" charset="0"/>
              </a:rPr>
              <a:t>características </a:t>
            </a:r>
            <a:r>
              <a:rPr lang="es-MX" dirty="0">
                <a:latin typeface="Arial Black" pitchFamily="34" charset="0"/>
              </a:rPr>
              <a:t>propias del municipio, mediante un servicio </a:t>
            </a:r>
            <a:r>
              <a:rPr lang="es-MX" dirty="0" smtClean="0">
                <a:latin typeface="Arial Black" pitchFamily="34" charset="0"/>
              </a:rPr>
              <a:t>profesional y adecuado </a:t>
            </a:r>
            <a:r>
              <a:rPr lang="es-MX" dirty="0">
                <a:latin typeface="Arial Black" pitchFamily="34" charset="0"/>
              </a:rPr>
              <a:t>, de contacto directo con los </a:t>
            </a:r>
            <a:r>
              <a:rPr lang="es-MX" dirty="0" smtClean="0">
                <a:latin typeface="Arial Black" pitchFamily="34" charset="0"/>
              </a:rPr>
              <a:t>ciudadanos y en especial los grupos vulnerables, </a:t>
            </a:r>
            <a:r>
              <a:rPr lang="es-MX" dirty="0">
                <a:latin typeface="Arial Black" pitchFamily="34" charset="0"/>
              </a:rPr>
              <a:t>con planes y programas de inclusión y respeto a la autonomía de cada núcleo familiar o de cada </a:t>
            </a:r>
            <a:r>
              <a:rPr lang="es-MX" dirty="0" smtClean="0">
                <a:latin typeface="Arial Black" pitchFamily="34" charset="0"/>
              </a:rPr>
              <a:t>persona para poder brindar mejor oportunidades de desarrollo.</a:t>
            </a:r>
            <a:endParaRPr lang="es-MX" dirty="0">
              <a:latin typeface="Arial Black" pitchFamily="34" charset="0"/>
            </a:endParaRPr>
          </a:p>
        </p:txBody>
      </p:sp>
      <p:pic>
        <p:nvPicPr>
          <p:cNvPr id="4" name="Imagen 3" descr="C:\Users\Invitado\Downloads\IMG-20181106-WA00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555" y="0"/>
            <a:ext cx="2262505" cy="198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447800" y="1600200"/>
            <a:ext cx="3733800" cy="584775"/>
          </a:xfrm>
          <a:prstGeom prst="rect">
            <a:avLst/>
          </a:prstGeom>
          <a:solidFill>
            <a:srgbClr val="7030A0"/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endParaRPr lang="es-MX" sz="1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endParaRPr lang="es-MX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447800" y="1600200"/>
            <a:ext cx="6172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Black" pitchFamily="34" charset="0"/>
              </a:rPr>
              <a:t>Objetivo general:</a:t>
            </a:r>
          </a:p>
          <a:p>
            <a:endParaRPr lang="es-MX" b="1" dirty="0">
              <a:latin typeface="Arial Black" pitchFamily="34" charset="0"/>
            </a:endParaRPr>
          </a:p>
          <a:p>
            <a:endParaRPr lang="es-MX" b="1" dirty="0">
              <a:latin typeface="Arial Black" pitchFamily="34" charset="0"/>
            </a:endParaRPr>
          </a:p>
          <a:p>
            <a:pPr algn="just"/>
            <a:r>
              <a:rPr lang="es-MX" dirty="0">
                <a:latin typeface="Arial Black" pitchFamily="34" charset="0"/>
              </a:rPr>
              <a:t>	</a:t>
            </a:r>
            <a:endParaRPr lang="es-MX" dirty="0" smtClean="0">
              <a:latin typeface="Arial Black" pitchFamily="34" charset="0"/>
            </a:endParaRPr>
          </a:p>
          <a:p>
            <a:pPr algn="just"/>
            <a:endParaRPr lang="es-MX" dirty="0">
              <a:latin typeface="Arial Black" pitchFamily="34" charset="0"/>
            </a:endParaRPr>
          </a:p>
          <a:p>
            <a:pPr algn="just"/>
            <a:r>
              <a:rPr lang="es-MX" dirty="0" smtClean="0">
                <a:latin typeface="Arial Black" pitchFamily="34" charset="0"/>
              </a:rPr>
              <a:t>	Atender </a:t>
            </a:r>
            <a:r>
              <a:rPr lang="es-MX" dirty="0">
                <a:latin typeface="Arial Black" pitchFamily="34" charset="0"/>
              </a:rPr>
              <a:t>a la población mas vulnerable </a:t>
            </a:r>
            <a:r>
              <a:rPr lang="es-MX" dirty="0" smtClean="0">
                <a:latin typeface="Arial Black" pitchFamily="34" charset="0"/>
              </a:rPr>
              <a:t>del Municipio </a:t>
            </a:r>
            <a:r>
              <a:rPr lang="es-MX" dirty="0">
                <a:latin typeface="Arial Black" pitchFamily="34" charset="0"/>
              </a:rPr>
              <a:t>de </a:t>
            </a:r>
            <a:r>
              <a:rPr lang="es-MX" dirty="0" smtClean="0">
                <a:latin typeface="Arial Black" pitchFamily="34" charset="0"/>
              </a:rPr>
              <a:t>Cabo Corrientes, </a:t>
            </a:r>
            <a:r>
              <a:rPr lang="es-MX" dirty="0">
                <a:latin typeface="Arial Black" pitchFamily="34" charset="0"/>
              </a:rPr>
              <a:t>Jalisco, aplicando los programas establecidos por los Sistemas DIF Nacional y Estatal, así como mediante programas propios, con los cuales se brinde asistencia  de calidad en tiempo y forma según las necesidades de quien </a:t>
            </a:r>
            <a:r>
              <a:rPr lang="es-MX" dirty="0" smtClean="0">
                <a:latin typeface="Arial Black" pitchFamily="34" charset="0"/>
              </a:rPr>
              <a:t>así </a:t>
            </a:r>
            <a:r>
              <a:rPr lang="es-MX" dirty="0">
                <a:latin typeface="Arial Black" pitchFamily="34" charset="0"/>
              </a:rPr>
              <a:t>lo requiera.</a:t>
            </a:r>
          </a:p>
        </p:txBody>
      </p:sp>
      <p:pic>
        <p:nvPicPr>
          <p:cNvPr id="5" name="Imagen 4" descr="C:\Users\Invitado\Downloads\IMG-20181106-WA00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495" y="0"/>
            <a:ext cx="2262505" cy="198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trella de 7 puntas 11"/>
          <p:cNvSpPr/>
          <p:nvPr/>
        </p:nvSpPr>
        <p:spPr>
          <a:xfrm>
            <a:off x="1295400" y="1066800"/>
            <a:ext cx="5715000" cy="53340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CuadroTexto 14"/>
          <p:cNvSpPr txBox="1"/>
          <p:nvPr/>
        </p:nvSpPr>
        <p:spPr>
          <a:xfrm>
            <a:off x="2819400" y="2590800"/>
            <a:ext cx="31242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dirty="0" smtClean="0">
                <a:latin typeface="Baskerville Old Face" panose="02020602080505020303" pitchFamily="18" charset="0"/>
              </a:rPr>
              <a:t>Valores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>
                <a:latin typeface="Baskerville Old Face" panose="02020602080505020303" pitchFamily="18" charset="0"/>
              </a:rPr>
              <a:t>P</a:t>
            </a:r>
            <a:r>
              <a:rPr lang="es-ES" sz="2600" dirty="0" smtClean="0">
                <a:latin typeface="Baskerville Old Face" panose="02020602080505020303" pitchFamily="18" charset="0"/>
              </a:rPr>
              <a:t>rofesionalismo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Baskerville Old Face" panose="02020602080505020303" pitchFamily="18" charset="0"/>
              </a:rPr>
              <a:t>Respeto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Baskerville Old Face" panose="02020602080505020303" pitchFamily="18" charset="0"/>
              </a:rPr>
              <a:t>Servicio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Baskerville Old Face" panose="02020602080505020303" pitchFamily="18" charset="0"/>
              </a:rPr>
              <a:t>Protección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Baskerville Old Face" panose="02020602080505020303" pitchFamily="18" charset="0"/>
              </a:rPr>
              <a:t>Apoyo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Baskerville Old Face" panose="02020602080505020303" pitchFamily="18" charset="0"/>
              </a:rPr>
              <a:t>Cuidados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600" dirty="0" smtClean="0">
                <a:latin typeface="Baskerville Old Face" panose="02020602080505020303" pitchFamily="18" charset="0"/>
              </a:rPr>
              <a:t>Cordialidad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16" name="Estrella de 7 puntas 15"/>
          <p:cNvSpPr/>
          <p:nvPr/>
        </p:nvSpPr>
        <p:spPr>
          <a:xfrm>
            <a:off x="1295400" y="914400"/>
            <a:ext cx="1752600" cy="15240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strella de 7 puntas 16"/>
          <p:cNvSpPr/>
          <p:nvPr/>
        </p:nvSpPr>
        <p:spPr>
          <a:xfrm>
            <a:off x="5943600" y="4343400"/>
            <a:ext cx="1828800" cy="1817608"/>
          </a:xfrm>
          <a:prstGeom prst="star7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strella de 7 puntas 17"/>
          <p:cNvSpPr/>
          <p:nvPr/>
        </p:nvSpPr>
        <p:spPr>
          <a:xfrm>
            <a:off x="990600" y="4876800"/>
            <a:ext cx="2057400" cy="1905000"/>
          </a:xfrm>
          <a:prstGeom prst="star7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7" descr="C:\Users\Invitado\Downloads\IMG-20181106-WA00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-7488"/>
            <a:ext cx="2262505" cy="198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ORGANIGRAMA</a:t>
            </a:r>
            <a:endParaRPr lang="es-MX" dirty="0"/>
          </a:p>
        </p:txBody>
      </p:sp>
      <p:sp>
        <p:nvSpPr>
          <p:cNvPr id="13" name="Subtítulo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DIF CABO CORRIENTES </a:t>
            </a:r>
            <a:r>
              <a:rPr lang="es-ES" dirty="0" smtClean="0"/>
              <a:t>2018-2021</a:t>
            </a:r>
            <a:endParaRPr lang="es-MX" dirty="0"/>
          </a:p>
        </p:txBody>
      </p:sp>
      <p:pic>
        <p:nvPicPr>
          <p:cNvPr id="5" name="Imagen 4" descr="C:\Users\Invitado\Downloads\IMG-20181106-WA00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0"/>
            <a:ext cx="2262505" cy="198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52600" y="228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C00000"/>
                </a:solidFill>
              </a:rPr>
              <a:t>Organigrama Sistema para el Desarrollo Integral de la Familia Cabo Corrientes, Jalisco</a:t>
            </a:r>
          </a:p>
          <a:p>
            <a:pPr algn="ctr"/>
            <a:r>
              <a:rPr lang="es-MX" b="1" dirty="0">
                <a:solidFill>
                  <a:srgbClr val="C00000"/>
                </a:solidFill>
              </a:rPr>
              <a:t>Administración </a:t>
            </a:r>
            <a:r>
              <a:rPr lang="es-MX" b="1" dirty="0" smtClean="0">
                <a:solidFill>
                  <a:srgbClr val="C00000"/>
                </a:solidFill>
              </a:rPr>
              <a:t>2018-2021</a:t>
            </a:r>
            <a:endParaRPr lang="es-MX" b="1" dirty="0">
              <a:solidFill>
                <a:srgbClr val="C00000"/>
              </a:solidFill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533400" y="1600200"/>
            <a:ext cx="1828800" cy="6858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2397457" y="1600200"/>
            <a:ext cx="4572000" cy="11785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Presidencia:</a:t>
            </a:r>
            <a:endParaRPr lang="es-MX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5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Presidenta Honorifica</a:t>
            </a:r>
            <a:r>
              <a:rPr lang="es-MX" sz="15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s-MX" sz="1500" dirty="0" smtClean="0"/>
              <a:t>Profa.:   </a:t>
            </a:r>
            <a:r>
              <a:rPr lang="es-MX" sz="1500" dirty="0"/>
              <a:t>Dora María Ordoñez García</a:t>
            </a:r>
          </a:p>
          <a:p>
            <a:pPr>
              <a:spcAft>
                <a:spcPts val="0"/>
              </a:spcAft>
            </a:pPr>
            <a:endParaRPr lang="es-MX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372437" y="2566865"/>
            <a:ext cx="43434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15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</a:t>
            </a:r>
            <a:endParaRPr lang="es-MX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 General</a:t>
            </a:r>
            <a:endParaRPr lang="es-MX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Abogado </a:t>
            </a:r>
            <a:r>
              <a:rPr lang="es-MX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Santiago Noyola Castellón</a:t>
            </a:r>
            <a:endParaRPr lang="es-MX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384947" y="3355815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MX" sz="15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 Social</a:t>
            </a:r>
            <a:endParaRPr lang="es-MX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s-MX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En Trabajo Social Martha Gabriela Sandoval González</a:t>
            </a:r>
            <a:endParaRPr lang="es-MX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97457" y="4000869"/>
            <a:ext cx="4572000" cy="7168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5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Encargada de Alimentaria . </a:t>
            </a:r>
            <a:endParaRPr lang="es-MX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Odontóloga María Luisa Cortes Gómez</a:t>
            </a:r>
            <a:endParaRPr lang="es-MX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357651" y="4713612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MX" sz="15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Encargado de Almacén</a:t>
            </a:r>
            <a:endParaRPr lang="es-MX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s-MX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José Antonio Palomera García</a:t>
            </a:r>
            <a:endParaRPr lang="es-MX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357651" y="5464025"/>
            <a:ext cx="4572000" cy="7168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5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Psicología:</a:t>
            </a:r>
            <a:endParaRPr lang="es-MX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Psic</a:t>
            </a:r>
            <a:r>
              <a:rPr lang="es-MX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ólogo Kevin Uriel Gómez </a:t>
            </a:r>
            <a:r>
              <a:rPr lang="es-MX" sz="15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Gordián</a:t>
            </a:r>
            <a:endParaRPr lang="es-MX" sz="1500" dirty="0"/>
          </a:p>
        </p:txBody>
      </p:sp>
      <p:pic>
        <p:nvPicPr>
          <p:cNvPr id="12" name="Imagen 11" descr="C:\Users\Invitado\Downloads\IMG-20181106-WA00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303" y="22672"/>
            <a:ext cx="2262505" cy="1987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2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66800" y="5951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MX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Encargada del Adulto Mayor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José Guadalupe Sevilla Ramírez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066800" y="1600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MX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Encargada de la Protección a la infancia.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Psicóloga Sandy </a:t>
            </a:r>
            <a:r>
              <a:rPr lang="es-MX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Nallely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Araiza Vicencio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111155" y="2438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MX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Encargada de la Clínica de Rehabilitación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Anabel </a:t>
            </a:r>
            <a:r>
              <a:rPr lang="es-MX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Plascito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Gordían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111155" y="32595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s-MX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Encargada del C.A.D.I. (Centro de Asistencia Desarrollo Infantil)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Psicóloga </a:t>
            </a:r>
            <a:r>
              <a:rPr lang="es-MX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</a:t>
            </a:r>
            <a:r>
              <a:rPr lang="es-MX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Canchola</a:t>
            </a:r>
            <a:r>
              <a:rPr lang="es-MX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León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n 6" descr="C:\Users\Invitado\Downloads\IMG-20181106-WA00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495" y="0"/>
            <a:ext cx="2262505" cy="1987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357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129</Words>
  <Application>Microsoft Office PowerPoint</Application>
  <PresentationFormat>Presentación en pantalla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Arabic Typesetting</vt:lpstr>
      <vt:lpstr>Arial</vt:lpstr>
      <vt:lpstr>Arial Black</vt:lpstr>
      <vt:lpstr>Baskerville Old Face</vt:lpstr>
      <vt:lpstr>Calibri</vt:lpstr>
      <vt:lpstr>Century Gothic</vt:lpstr>
      <vt:lpstr>Times New Roman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ORGANIGRAMA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OCRAM</dc:creator>
  <cp:lastModifiedBy>Cultura_del_Agua_</cp:lastModifiedBy>
  <cp:revision>12</cp:revision>
  <dcterms:created xsi:type="dcterms:W3CDTF">2016-01-13T15:32:21Z</dcterms:created>
  <dcterms:modified xsi:type="dcterms:W3CDTF">2019-04-12T17:05:04Z</dcterms:modified>
</cp:coreProperties>
</file>