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9" r:id="rId2"/>
    <p:sldId id="268" r:id="rId3"/>
    <p:sldId id="344" r:id="rId4"/>
    <p:sldId id="271" r:id="rId5"/>
    <p:sldId id="339" r:id="rId6"/>
    <p:sldId id="343" r:id="rId7"/>
    <p:sldId id="337" r:id="rId8"/>
    <p:sldId id="345" r:id="rId9"/>
    <p:sldId id="338" r:id="rId10"/>
    <p:sldId id="340" r:id="rId11"/>
    <p:sldId id="341" r:id="rId12"/>
    <p:sldId id="336" r:id="rId13"/>
    <p:sldId id="346" r:id="rId14"/>
    <p:sldId id="335" r:id="rId15"/>
    <p:sldId id="342" r:id="rId16"/>
    <p:sldId id="262" r:id="rId17"/>
    <p:sldId id="331" r:id="rId18"/>
    <p:sldId id="332" r:id="rId19"/>
    <p:sldId id="330" r:id="rId20"/>
    <p:sldId id="325" r:id="rId21"/>
    <p:sldId id="329" r:id="rId22"/>
    <p:sldId id="328" r:id="rId23"/>
    <p:sldId id="327" r:id="rId24"/>
    <p:sldId id="267" r:id="rId25"/>
    <p:sldId id="265" r:id="rId26"/>
    <p:sldId id="263" r:id="rId27"/>
    <p:sldId id="264" r:id="rId28"/>
    <p:sldId id="347" r:id="rId2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201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9842AB-11C1-49CE-BAD0-3A35929B2B49}" type="doc">
      <dgm:prSet loTypeId="urn:microsoft.com/office/officeart/2008/layout/Lin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BFF92ED2-9F8B-49CE-BBF3-CC8D51F94208}">
      <dgm:prSet phldrT="[Texto]"/>
      <dgm:spPr/>
      <dgm:t>
        <a:bodyPr vert="vert270"/>
        <a:lstStyle/>
        <a:p>
          <a:pPr algn="ctr"/>
          <a:r>
            <a:rPr lang="es-MX" dirty="0"/>
            <a:t>OBJETIVOS</a:t>
          </a:r>
        </a:p>
      </dgm:t>
    </dgm:pt>
    <dgm:pt modelId="{9B86BF5D-E8FC-424C-860B-7BC23C5289C4}" type="parTrans" cxnId="{C5110681-67D2-42F9-A075-F8E65DE005D0}">
      <dgm:prSet/>
      <dgm:spPr/>
      <dgm:t>
        <a:bodyPr/>
        <a:lstStyle/>
        <a:p>
          <a:endParaRPr lang="es-MX"/>
        </a:p>
      </dgm:t>
    </dgm:pt>
    <dgm:pt modelId="{D86DC6C0-88B7-4BC7-8998-51927943AFD4}" type="sibTrans" cxnId="{C5110681-67D2-42F9-A075-F8E65DE005D0}">
      <dgm:prSet/>
      <dgm:spPr/>
      <dgm:t>
        <a:bodyPr/>
        <a:lstStyle/>
        <a:p>
          <a:endParaRPr lang="es-MX"/>
        </a:p>
      </dgm:t>
    </dgm:pt>
    <dgm:pt modelId="{2DACC1AD-94FD-4973-9184-B4076C2815B8}">
      <dgm:prSet phldrT="[Texto]" custT="1"/>
      <dgm:spPr/>
      <dgm:t>
        <a:bodyPr/>
        <a:lstStyle/>
        <a:p>
          <a:endParaRPr lang="es-ES" altLang="es-MX" sz="2000" b="1" dirty="0">
            <a:latin typeface="Arial Narrow" panose="020B0606020202030204" pitchFamily="34" charset="0"/>
          </a:endParaRPr>
        </a:p>
        <a:p>
          <a:r>
            <a:rPr lang="es-ES" altLang="es-MX" sz="2000" b="1" dirty="0">
              <a:latin typeface="Arial Narrow" panose="020B0606020202030204" pitchFamily="34" charset="0"/>
            </a:rPr>
            <a:t>Impulsar procesos de organización y participación </a:t>
          </a:r>
          <a:r>
            <a:rPr lang="es-ES" altLang="es-MX" sz="2000" b="1" dirty="0" err="1">
              <a:latin typeface="Arial Narrow" panose="020B0606020202030204" pitchFamily="34" charset="0"/>
            </a:rPr>
            <a:t>autogestiva</a:t>
          </a:r>
          <a:endParaRPr lang="es-MX" sz="2000" b="1" dirty="0"/>
        </a:p>
      </dgm:t>
    </dgm:pt>
    <dgm:pt modelId="{F37E86FF-5C8F-4D18-9703-C829A130B468}" type="parTrans" cxnId="{41B58BD6-6F20-43A6-93BB-65E3AAC8F892}">
      <dgm:prSet/>
      <dgm:spPr/>
      <dgm:t>
        <a:bodyPr/>
        <a:lstStyle/>
        <a:p>
          <a:endParaRPr lang="es-MX"/>
        </a:p>
      </dgm:t>
    </dgm:pt>
    <dgm:pt modelId="{D6A1892B-6C68-448A-A524-E0553C2AB381}" type="sibTrans" cxnId="{41B58BD6-6F20-43A6-93BB-65E3AAC8F892}">
      <dgm:prSet/>
      <dgm:spPr/>
      <dgm:t>
        <a:bodyPr/>
        <a:lstStyle/>
        <a:p>
          <a:endParaRPr lang="es-MX"/>
        </a:p>
      </dgm:t>
    </dgm:pt>
    <dgm:pt modelId="{0583096F-7397-4F48-8994-1B9F730AD751}">
      <dgm:prSet phldrT="[Texto]" custT="1"/>
      <dgm:spPr/>
      <dgm:t>
        <a:bodyPr/>
        <a:lstStyle/>
        <a:p>
          <a:r>
            <a:rPr lang="es-ES" altLang="es-MX" sz="2000" b="1" dirty="0">
              <a:latin typeface="Arial Narrow" panose="020B0606020202030204" pitchFamily="34" charset="0"/>
            </a:rPr>
            <a:t>Formar agentes sociales orientados a la promoción, divulgación, difusión e investigación del desarrollo local y el ejercicio de los valores humanos fundamentales.</a:t>
          </a:r>
          <a:endParaRPr lang="es-MX" sz="2000" b="1" dirty="0"/>
        </a:p>
      </dgm:t>
    </dgm:pt>
    <dgm:pt modelId="{E6DD15D8-94D9-43D1-97A2-2997DF02701E}" type="parTrans" cxnId="{EE4EB07D-AB76-4DF0-8334-8AC0795D5457}">
      <dgm:prSet/>
      <dgm:spPr/>
      <dgm:t>
        <a:bodyPr/>
        <a:lstStyle/>
        <a:p>
          <a:endParaRPr lang="es-MX"/>
        </a:p>
      </dgm:t>
    </dgm:pt>
    <dgm:pt modelId="{968BDDF8-3A32-4E9F-8354-41CE124D4D47}" type="sibTrans" cxnId="{EE4EB07D-AB76-4DF0-8334-8AC0795D5457}">
      <dgm:prSet/>
      <dgm:spPr/>
      <dgm:t>
        <a:bodyPr/>
        <a:lstStyle/>
        <a:p>
          <a:endParaRPr lang="es-MX"/>
        </a:p>
      </dgm:t>
    </dgm:pt>
    <dgm:pt modelId="{3F58FAE1-DBDB-4D7E-AD81-B53B8C4A9B5A}">
      <dgm:prSet phldrT="[Texto]" custT="1"/>
      <dgm:spPr/>
      <dgm:t>
        <a:bodyPr/>
        <a:lstStyle/>
        <a:p>
          <a:r>
            <a:rPr lang="es-ES" altLang="es-MX" sz="2000" b="1" dirty="0">
              <a:latin typeface="Arial Narrow" panose="020B0606020202030204" pitchFamily="34" charset="0"/>
            </a:rPr>
            <a:t>Desarrollar planes estratégicos comunitarios, con visión integral</a:t>
          </a:r>
          <a:endParaRPr lang="es-MX" sz="2000" b="1" dirty="0"/>
        </a:p>
      </dgm:t>
    </dgm:pt>
    <dgm:pt modelId="{B2627532-55B7-423F-8DF6-338D6236370C}" type="parTrans" cxnId="{4F71374B-B8B0-4EEB-B880-1D3430ED5E12}">
      <dgm:prSet/>
      <dgm:spPr/>
      <dgm:t>
        <a:bodyPr/>
        <a:lstStyle/>
        <a:p>
          <a:endParaRPr lang="es-MX"/>
        </a:p>
      </dgm:t>
    </dgm:pt>
    <dgm:pt modelId="{3791538D-2D14-4E6D-BBF0-0E28E4A0B7AC}" type="sibTrans" cxnId="{4F71374B-B8B0-4EEB-B880-1D3430ED5E12}">
      <dgm:prSet/>
      <dgm:spPr/>
      <dgm:t>
        <a:bodyPr/>
        <a:lstStyle/>
        <a:p>
          <a:endParaRPr lang="es-MX"/>
        </a:p>
      </dgm:t>
    </dgm:pt>
    <dgm:pt modelId="{9A4E2043-C70E-4992-9918-4D3170221742}" type="pres">
      <dgm:prSet presAssocID="{B19842AB-11C1-49CE-BAD0-3A35929B2B4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200D3CBE-FE30-4E04-B5C5-1C67A15BF38F}" type="pres">
      <dgm:prSet presAssocID="{BFF92ED2-9F8B-49CE-BBF3-CC8D51F94208}" presName="thickLine" presStyleLbl="alignNode1" presStyleIdx="0" presStyleCnt="1" custLinFactNeighborX="-1236"/>
      <dgm:spPr/>
    </dgm:pt>
    <dgm:pt modelId="{6FC5F21E-ADED-486B-81CA-78747954A10A}" type="pres">
      <dgm:prSet presAssocID="{BFF92ED2-9F8B-49CE-BBF3-CC8D51F94208}" presName="horz1" presStyleCnt="0"/>
      <dgm:spPr/>
    </dgm:pt>
    <dgm:pt modelId="{F900AE93-0A2F-4C61-BECC-C1AD6DC734BB}" type="pres">
      <dgm:prSet presAssocID="{BFF92ED2-9F8B-49CE-BBF3-CC8D51F94208}" presName="tx1" presStyleLbl="revTx" presStyleIdx="0" presStyleCnt="4"/>
      <dgm:spPr/>
      <dgm:t>
        <a:bodyPr/>
        <a:lstStyle/>
        <a:p>
          <a:endParaRPr lang="es-MX"/>
        </a:p>
      </dgm:t>
    </dgm:pt>
    <dgm:pt modelId="{89B42D33-C7C3-4CD7-BD14-28D3E755D8DC}" type="pres">
      <dgm:prSet presAssocID="{BFF92ED2-9F8B-49CE-BBF3-CC8D51F94208}" presName="vert1" presStyleCnt="0"/>
      <dgm:spPr/>
    </dgm:pt>
    <dgm:pt modelId="{58E5E9A5-5BC9-4775-B757-00E2AE0FB22D}" type="pres">
      <dgm:prSet presAssocID="{2DACC1AD-94FD-4973-9184-B4076C2815B8}" presName="vertSpace2a" presStyleCnt="0"/>
      <dgm:spPr/>
    </dgm:pt>
    <dgm:pt modelId="{FF3337EF-4B8B-4B51-8FE0-2148C4F28949}" type="pres">
      <dgm:prSet presAssocID="{2DACC1AD-94FD-4973-9184-B4076C2815B8}" presName="horz2" presStyleCnt="0"/>
      <dgm:spPr/>
    </dgm:pt>
    <dgm:pt modelId="{EC728BF1-B065-4185-96C3-56779BC44F0A}" type="pres">
      <dgm:prSet presAssocID="{2DACC1AD-94FD-4973-9184-B4076C2815B8}" presName="horzSpace2" presStyleCnt="0"/>
      <dgm:spPr/>
    </dgm:pt>
    <dgm:pt modelId="{18F7FDC9-CDDB-4516-8C59-93B7D5234306}" type="pres">
      <dgm:prSet presAssocID="{2DACC1AD-94FD-4973-9184-B4076C2815B8}" presName="tx2" presStyleLbl="revTx" presStyleIdx="1" presStyleCnt="4"/>
      <dgm:spPr/>
      <dgm:t>
        <a:bodyPr/>
        <a:lstStyle/>
        <a:p>
          <a:endParaRPr lang="es-MX"/>
        </a:p>
      </dgm:t>
    </dgm:pt>
    <dgm:pt modelId="{B54E2EE2-4687-49FF-A6B8-1EB5A023805E}" type="pres">
      <dgm:prSet presAssocID="{2DACC1AD-94FD-4973-9184-B4076C2815B8}" presName="vert2" presStyleCnt="0"/>
      <dgm:spPr/>
    </dgm:pt>
    <dgm:pt modelId="{7FFDFA30-0551-4D88-8547-06C14CA6EBCD}" type="pres">
      <dgm:prSet presAssocID="{2DACC1AD-94FD-4973-9184-B4076C2815B8}" presName="thinLine2b" presStyleLbl="callout" presStyleIdx="0" presStyleCnt="3"/>
      <dgm:spPr/>
    </dgm:pt>
    <dgm:pt modelId="{D5FF64E7-18A8-4916-BDD8-BB223FCEB4F5}" type="pres">
      <dgm:prSet presAssocID="{2DACC1AD-94FD-4973-9184-B4076C2815B8}" presName="vertSpace2b" presStyleCnt="0"/>
      <dgm:spPr/>
    </dgm:pt>
    <dgm:pt modelId="{60DC9FB1-C7E8-4542-8FCA-E6765C48FA18}" type="pres">
      <dgm:prSet presAssocID="{0583096F-7397-4F48-8994-1B9F730AD751}" presName="horz2" presStyleCnt="0"/>
      <dgm:spPr/>
    </dgm:pt>
    <dgm:pt modelId="{00C081FD-74B0-477E-B511-83EA26B1B794}" type="pres">
      <dgm:prSet presAssocID="{0583096F-7397-4F48-8994-1B9F730AD751}" presName="horzSpace2" presStyleCnt="0"/>
      <dgm:spPr/>
    </dgm:pt>
    <dgm:pt modelId="{71E43387-15B1-4BC0-AC28-E1D43215A677}" type="pres">
      <dgm:prSet presAssocID="{0583096F-7397-4F48-8994-1B9F730AD751}" presName="tx2" presStyleLbl="revTx" presStyleIdx="2" presStyleCnt="4"/>
      <dgm:spPr/>
      <dgm:t>
        <a:bodyPr/>
        <a:lstStyle/>
        <a:p>
          <a:endParaRPr lang="es-MX"/>
        </a:p>
      </dgm:t>
    </dgm:pt>
    <dgm:pt modelId="{2E1238ED-6755-42CD-B424-9AAFAE6E9AF7}" type="pres">
      <dgm:prSet presAssocID="{0583096F-7397-4F48-8994-1B9F730AD751}" presName="vert2" presStyleCnt="0"/>
      <dgm:spPr/>
    </dgm:pt>
    <dgm:pt modelId="{A924A665-B69C-422B-91B9-2DB2C4713F71}" type="pres">
      <dgm:prSet presAssocID="{0583096F-7397-4F48-8994-1B9F730AD751}" presName="thinLine2b" presStyleLbl="callout" presStyleIdx="1" presStyleCnt="3"/>
      <dgm:spPr/>
    </dgm:pt>
    <dgm:pt modelId="{AE8FDDDC-08CC-4C56-9C8C-23605E51E639}" type="pres">
      <dgm:prSet presAssocID="{0583096F-7397-4F48-8994-1B9F730AD751}" presName="vertSpace2b" presStyleCnt="0"/>
      <dgm:spPr/>
    </dgm:pt>
    <dgm:pt modelId="{E8DFBDD6-766F-40B5-8F5A-ECF8609FD57F}" type="pres">
      <dgm:prSet presAssocID="{3F58FAE1-DBDB-4D7E-AD81-B53B8C4A9B5A}" presName="horz2" presStyleCnt="0"/>
      <dgm:spPr/>
    </dgm:pt>
    <dgm:pt modelId="{84D65A03-B9B0-46BE-B4EE-5ADFB088D7C7}" type="pres">
      <dgm:prSet presAssocID="{3F58FAE1-DBDB-4D7E-AD81-B53B8C4A9B5A}" presName="horzSpace2" presStyleCnt="0"/>
      <dgm:spPr/>
    </dgm:pt>
    <dgm:pt modelId="{6CD36478-8D91-4130-9CD1-317974A306DF}" type="pres">
      <dgm:prSet presAssocID="{3F58FAE1-DBDB-4D7E-AD81-B53B8C4A9B5A}" presName="tx2" presStyleLbl="revTx" presStyleIdx="3" presStyleCnt="4" custLinFactY="115265" custLinFactNeighborX="80435" custLinFactNeighborY="200000"/>
      <dgm:spPr/>
      <dgm:t>
        <a:bodyPr/>
        <a:lstStyle/>
        <a:p>
          <a:endParaRPr lang="es-MX"/>
        </a:p>
      </dgm:t>
    </dgm:pt>
    <dgm:pt modelId="{658CAA1F-EBC4-4DCB-8E6C-1DB69A4644E3}" type="pres">
      <dgm:prSet presAssocID="{3F58FAE1-DBDB-4D7E-AD81-B53B8C4A9B5A}" presName="vert2" presStyleCnt="0"/>
      <dgm:spPr/>
    </dgm:pt>
    <dgm:pt modelId="{05AB95A2-CA31-4CEF-A13E-C77385723ACB}" type="pres">
      <dgm:prSet presAssocID="{3F58FAE1-DBDB-4D7E-AD81-B53B8C4A9B5A}" presName="thinLine2b" presStyleLbl="callout" presStyleIdx="2" presStyleCnt="3"/>
      <dgm:spPr/>
    </dgm:pt>
    <dgm:pt modelId="{CE56B1E1-8E15-4F7F-86A2-3178F9ECBA4B}" type="pres">
      <dgm:prSet presAssocID="{3F58FAE1-DBDB-4D7E-AD81-B53B8C4A9B5A}" presName="vertSpace2b" presStyleCnt="0"/>
      <dgm:spPr/>
    </dgm:pt>
  </dgm:ptLst>
  <dgm:cxnLst>
    <dgm:cxn modelId="{4F71374B-B8B0-4EEB-B880-1D3430ED5E12}" srcId="{BFF92ED2-9F8B-49CE-BBF3-CC8D51F94208}" destId="{3F58FAE1-DBDB-4D7E-AD81-B53B8C4A9B5A}" srcOrd="2" destOrd="0" parTransId="{B2627532-55B7-423F-8DF6-338D6236370C}" sibTransId="{3791538D-2D14-4E6D-BBF0-0E28E4A0B7AC}"/>
    <dgm:cxn modelId="{AC0A97DB-99C8-48B8-B7D6-4356C72D62C4}" type="presOf" srcId="{0583096F-7397-4F48-8994-1B9F730AD751}" destId="{71E43387-15B1-4BC0-AC28-E1D43215A677}" srcOrd="0" destOrd="0" presId="urn:microsoft.com/office/officeart/2008/layout/LinedList"/>
    <dgm:cxn modelId="{41B58BD6-6F20-43A6-93BB-65E3AAC8F892}" srcId="{BFF92ED2-9F8B-49CE-BBF3-CC8D51F94208}" destId="{2DACC1AD-94FD-4973-9184-B4076C2815B8}" srcOrd="0" destOrd="0" parTransId="{F37E86FF-5C8F-4D18-9703-C829A130B468}" sibTransId="{D6A1892B-6C68-448A-A524-E0553C2AB381}"/>
    <dgm:cxn modelId="{C5110681-67D2-42F9-A075-F8E65DE005D0}" srcId="{B19842AB-11C1-49CE-BAD0-3A35929B2B49}" destId="{BFF92ED2-9F8B-49CE-BBF3-CC8D51F94208}" srcOrd="0" destOrd="0" parTransId="{9B86BF5D-E8FC-424C-860B-7BC23C5289C4}" sibTransId="{D86DC6C0-88B7-4BC7-8998-51927943AFD4}"/>
    <dgm:cxn modelId="{EE4EB07D-AB76-4DF0-8334-8AC0795D5457}" srcId="{BFF92ED2-9F8B-49CE-BBF3-CC8D51F94208}" destId="{0583096F-7397-4F48-8994-1B9F730AD751}" srcOrd="1" destOrd="0" parTransId="{E6DD15D8-94D9-43D1-97A2-2997DF02701E}" sibTransId="{968BDDF8-3A32-4E9F-8354-41CE124D4D47}"/>
    <dgm:cxn modelId="{4C5F7E53-43C2-4B3C-9505-C54E3C0C8166}" type="presOf" srcId="{2DACC1AD-94FD-4973-9184-B4076C2815B8}" destId="{18F7FDC9-CDDB-4516-8C59-93B7D5234306}" srcOrd="0" destOrd="0" presId="urn:microsoft.com/office/officeart/2008/layout/LinedList"/>
    <dgm:cxn modelId="{5FF6CE87-3035-4D38-8BE0-AC428B457AB6}" type="presOf" srcId="{B19842AB-11C1-49CE-BAD0-3A35929B2B49}" destId="{9A4E2043-C70E-4992-9918-4D3170221742}" srcOrd="0" destOrd="0" presId="urn:microsoft.com/office/officeart/2008/layout/LinedList"/>
    <dgm:cxn modelId="{FFAF07E5-FF13-4206-9078-9A0C29025CA2}" type="presOf" srcId="{BFF92ED2-9F8B-49CE-BBF3-CC8D51F94208}" destId="{F900AE93-0A2F-4C61-BECC-C1AD6DC734BB}" srcOrd="0" destOrd="0" presId="urn:microsoft.com/office/officeart/2008/layout/LinedList"/>
    <dgm:cxn modelId="{6F614954-01A9-41AF-A7F4-F076AE78D007}" type="presOf" srcId="{3F58FAE1-DBDB-4D7E-AD81-B53B8C4A9B5A}" destId="{6CD36478-8D91-4130-9CD1-317974A306DF}" srcOrd="0" destOrd="0" presId="urn:microsoft.com/office/officeart/2008/layout/LinedList"/>
    <dgm:cxn modelId="{E151C1F0-8E3A-4398-9DB1-2693BF449FBB}" type="presParOf" srcId="{9A4E2043-C70E-4992-9918-4D3170221742}" destId="{200D3CBE-FE30-4E04-B5C5-1C67A15BF38F}" srcOrd="0" destOrd="0" presId="urn:microsoft.com/office/officeart/2008/layout/LinedList"/>
    <dgm:cxn modelId="{1E34A02B-736A-45E7-8DB3-A5AB75E89D94}" type="presParOf" srcId="{9A4E2043-C70E-4992-9918-4D3170221742}" destId="{6FC5F21E-ADED-486B-81CA-78747954A10A}" srcOrd="1" destOrd="0" presId="urn:microsoft.com/office/officeart/2008/layout/LinedList"/>
    <dgm:cxn modelId="{34429A20-388E-4B2D-B99C-7D4819555B37}" type="presParOf" srcId="{6FC5F21E-ADED-486B-81CA-78747954A10A}" destId="{F900AE93-0A2F-4C61-BECC-C1AD6DC734BB}" srcOrd="0" destOrd="0" presId="urn:microsoft.com/office/officeart/2008/layout/LinedList"/>
    <dgm:cxn modelId="{D0ACECBF-32F9-4E60-B065-2CD2FD02BEE7}" type="presParOf" srcId="{6FC5F21E-ADED-486B-81CA-78747954A10A}" destId="{89B42D33-C7C3-4CD7-BD14-28D3E755D8DC}" srcOrd="1" destOrd="0" presId="urn:microsoft.com/office/officeart/2008/layout/LinedList"/>
    <dgm:cxn modelId="{CBD1747C-6F06-4647-ACD7-6916EE0B9D99}" type="presParOf" srcId="{89B42D33-C7C3-4CD7-BD14-28D3E755D8DC}" destId="{58E5E9A5-5BC9-4775-B757-00E2AE0FB22D}" srcOrd="0" destOrd="0" presId="urn:microsoft.com/office/officeart/2008/layout/LinedList"/>
    <dgm:cxn modelId="{B5CC698B-16F0-425B-9791-A4A82D0AE6D3}" type="presParOf" srcId="{89B42D33-C7C3-4CD7-BD14-28D3E755D8DC}" destId="{FF3337EF-4B8B-4B51-8FE0-2148C4F28949}" srcOrd="1" destOrd="0" presId="urn:microsoft.com/office/officeart/2008/layout/LinedList"/>
    <dgm:cxn modelId="{8A02D691-D230-497A-AA2B-A24B04177E8D}" type="presParOf" srcId="{FF3337EF-4B8B-4B51-8FE0-2148C4F28949}" destId="{EC728BF1-B065-4185-96C3-56779BC44F0A}" srcOrd="0" destOrd="0" presId="urn:microsoft.com/office/officeart/2008/layout/LinedList"/>
    <dgm:cxn modelId="{1D8AC8A1-CC0B-4D51-B361-299A3B49720A}" type="presParOf" srcId="{FF3337EF-4B8B-4B51-8FE0-2148C4F28949}" destId="{18F7FDC9-CDDB-4516-8C59-93B7D5234306}" srcOrd="1" destOrd="0" presId="urn:microsoft.com/office/officeart/2008/layout/LinedList"/>
    <dgm:cxn modelId="{93B209C4-7A7C-49E8-A465-CBDE170DDC8C}" type="presParOf" srcId="{FF3337EF-4B8B-4B51-8FE0-2148C4F28949}" destId="{B54E2EE2-4687-49FF-A6B8-1EB5A023805E}" srcOrd="2" destOrd="0" presId="urn:microsoft.com/office/officeart/2008/layout/LinedList"/>
    <dgm:cxn modelId="{6B632DC9-C6BC-4C48-B7E8-A67BA393D49F}" type="presParOf" srcId="{89B42D33-C7C3-4CD7-BD14-28D3E755D8DC}" destId="{7FFDFA30-0551-4D88-8547-06C14CA6EBCD}" srcOrd="2" destOrd="0" presId="urn:microsoft.com/office/officeart/2008/layout/LinedList"/>
    <dgm:cxn modelId="{8FCE6D31-4624-4ED3-8604-0F7DF71E54DB}" type="presParOf" srcId="{89B42D33-C7C3-4CD7-BD14-28D3E755D8DC}" destId="{D5FF64E7-18A8-4916-BDD8-BB223FCEB4F5}" srcOrd="3" destOrd="0" presId="urn:microsoft.com/office/officeart/2008/layout/LinedList"/>
    <dgm:cxn modelId="{88C27EAD-111B-48C7-9B22-7601FD05A37C}" type="presParOf" srcId="{89B42D33-C7C3-4CD7-BD14-28D3E755D8DC}" destId="{60DC9FB1-C7E8-4542-8FCA-E6765C48FA18}" srcOrd="4" destOrd="0" presId="urn:microsoft.com/office/officeart/2008/layout/LinedList"/>
    <dgm:cxn modelId="{AB0E3507-0447-4877-B70B-434F117D8276}" type="presParOf" srcId="{60DC9FB1-C7E8-4542-8FCA-E6765C48FA18}" destId="{00C081FD-74B0-477E-B511-83EA26B1B794}" srcOrd="0" destOrd="0" presId="urn:microsoft.com/office/officeart/2008/layout/LinedList"/>
    <dgm:cxn modelId="{BC055C5C-5060-4753-9F90-4E4E7C72F263}" type="presParOf" srcId="{60DC9FB1-C7E8-4542-8FCA-E6765C48FA18}" destId="{71E43387-15B1-4BC0-AC28-E1D43215A677}" srcOrd="1" destOrd="0" presId="urn:microsoft.com/office/officeart/2008/layout/LinedList"/>
    <dgm:cxn modelId="{D911C519-AC2F-40DC-A6ED-994F625EF840}" type="presParOf" srcId="{60DC9FB1-C7E8-4542-8FCA-E6765C48FA18}" destId="{2E1238ED-6755-42CD-B424-9AAFAE6E9AF7}" srcOrd="2" destOrd="0" presId="urn:microsoft.com/office/officeart/2008/layout/LinedList"/>
    <dgm:cxn modelId="{B1C7B697-9A7C-4ABF-BB9A-3B0F671294D5}" type="presParOf" srcId="{89B42D33-C7C3-4CD7-BD14-28D3E755D8DC}" destId="{A924A665-B69C-422B-91B9-2DB2C4713F71}" srcOrd="5" destOrd="0" presId="urn:microsoft.com/office/officeart/2008/layout/LinedList"/>
    <dgm:cxn modelId="{2E68DD50-37ED-45EA-AEE0-E77F348153D5}" type="presParOf" srcId="{89B42D33-C7C3-4CD7-BD14-28D3E755D8DC}" destId="{AE8FDDDC-08CC-4C56-9C8C-23605E51E639}" srcOrd="6" destOrd="0" presId="urn:microsoft.com/office/officeart/2008/layout/LinedList"/>
    <dgm:cxn modelId="{2169B5AA-FE22-4ECC-83C9-1C3F37D15EAE}" type="presParOf" srcId="{89B42D33-C7C3-4CD7-BD14-28D3E755D8DC}" destId="{E8DFBDD6-766F-40B5-8F5A-ECF8609FD57F}" srcOrd="7" destOrd="0" presId="urn:microsoft.com/office/officeart/2008/layout/LinedList"/>
    <dgm:cxn modelId="{8EF88CF4-036F-4773-80CE-999462D1C2EA}" type="presParOf" srcId="{E8DFBDD6-766F-40B5-8F5A-ECF8609FD57F}" destId="{84D65A03-B9B0-46BE-B4EE-5ADFB088D7C7}" srcOrd="0" destOrd="0" presId="urn:microsoft.com/office/officeart/2008/layout/LinedList"/>
    <dgm:cxn modelId="{38639912-3588-41F4-8E11-2A1F2F404CBC}" type="presParOf" srcId="{E8DFBDD6-766F-40B5-8F5A-ECF8609FD57F}" destId="{6CD36478-8D91-4130-9CD1-317974A306DF}" srcOrd="1" destOrd="0" presId="urn:microsoft.com/office/officeart/2008/layout/LinedList"/>
    <dgm:cxn modelId="{0CF89516-9ECB-438A-93B9-89DDB1D30F3C}" type="presParOf" srcId="{E8DFBDD6-766F-40B5-8F5A-ECF8609FD57F}" destId="{658CAA1F-EBC4-4DCB-8E6C-1DB69A4644E3}" srcOrd="2" destOrd="0" presId="urn:microsoft.com/office/officeart/2008/layout/LinedList"/>
    <dgm:cxn modelId="{32C6E5EA-003F-4033-BB1A-956CDB4A978F}" type="presParOf" srcId="{89B42D33-C7C3-4CD7-BD14-28D3E755D8DC}" destId="{05AB95A2-CA31-4CEF-A13E-C77385723ACB}" srcOrd="8" destOrd="0" presId="urn:microsoft.com/office/officeart/2008/layout/LinedList"/>
    <dgm:cxn modelId="{F2DD592C-A1FC-4F39-BF8F-D27E5C0997BC}" type="presParOf" srcId="{89B42D33-C7C3-4CD7-BD14-28D3E755D8DC}" destId="{CE56B1E1-8E15-4F7F-86A2-3178F9ECBA4B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A5D877-5739-494D-A520-C54DAD89B36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59F9EAE-F366-4903-B3EC-E0332E264AEF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MX" sz="1400" b="1" dirty="0">
              <a:solidFill>
                <a:schemeClr val="tx1"/>
              </a:solidFill>
            </a:rPr>
            <a:t>DIAGNÓSTICO</a:t>
          </a:r>
        </a:p>
      </dgm:t>
    </dgm:pt>
    <dgm:pt modelId="{CD30F179-2AE9-436C-BF83-D3F5918A875D}" type="parTrans" cxnId="{76D10BD0-FE6B-4C48-BD69-992AB53347DF}">
      <dgm:prSet/>
      <dgm:spPr/>
      <dgm:t>
        <a:bodyPr/>
        <a:lstStyle/>
        <a:p>
          <a:endParaRPr lang="es-MX" sz="1400" b="1"/>
        </a:p>
      </dgm:t>
    </dgm:pt>
    <dgm:pt modelId="{9E694318-E9FA-4FF8-8CEF-ABE61CD01CC0}" type="sibTrans" cxnId="{76D10BD0-FE6B-4C48-BD69-992AB53347DF}">
      <dgm:prSet/>
      <dgm:spPr/>
      <dgm:t>
        <a:bodyPr/>
        <a:lstStyle/>
        <a:p>
          <a:endParaRPr lang="es-MX" sz="1400" b="1"/>
        </a:p>
      </dgm:t>
    </dgm:pt>
    <dgm:pt modelId="{F2F3FB62-E951-4E46-BF82-51EDD6B2ABD6}">
      <dgm:prSet phldrT="[Texto]" custT="1"/>
      <dgm:spPr/>
      <dgm:t>
        <a:bodyPr/>
        <a:lstStyle/>
        <a:p>
          <a:r>
            <a:rPr lang="es-MX" sz="2000" b="1" dirty="0"/>
            <a:t>ENRIQUECER SU ENFOQUE</a:t>
          </a:r>
        </a:p>
      </dgm:t>
    </dgm:pt>
    <dgm:pt modelId="{7A5EC7DE-C2BE-46FE-B11B-4F41292C0235}" type="parTrans" cxnId="{7337240E-FE37-4691-AEBD-99064317DC68}">
      <dgm:prSet/>
      <dgm:spPr/>
      <dgm:t>
        <a:bodyPr/>
        <a:lstStyle/>
        <a:p>
          <a:endParaRPr lang="es-MX" sz="1400" b="1"/>
        </a:p>
      </dgm:t>
    </dgm:pt>
    <dgm:pt modelId="{BA5E59D5-7926-47A4-86F7-F5ACDDE70A6D}" type="sibTrans" cxnId="{7337240E-FE37-4691-AEBD-99064317DC68}">
      <dgm:prSet/>
      <dgm:spPr/>
      <dgm:t>
        <a:bodyPr/>
        <a:lstStyle/>
        <a:p>
          <a:endParaRPr lang="es-MX" sz="1400" b="1"/>
        </a:p>
      </dgm:t>
    </dgm:pt>
    <dgm:pt modelId="{66AB4281-B05E-4242-8400-F81D4763CEE1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MX" sz="1400" b="1" baseline="0" dirty="0">
              <a:solidFill>
                <a:schemeClr val="tx1"/>
              </a:solidFill>
              <a:latin typeface="Calibri" pitchFamily="34" charset="0"/>
            </a:rPr>
            <a:t>CONTEXTO</a:t>
          </a:r>
        </a:p>
      </dgm:t>
    </dgm:pt>
    <dgm:pt modelId="{48B6659F-0B5F-458E-B583-80922A47FDEF}" type="parTrans" cxnId="{114D0ACD-3198-4529-9653-1589A985B77C}">
      <dgm:prSet/>
      <dgm:spPr/>
      <dgm:t>
        <a:bodyPr/>
        <a:lstStyle/>
        <a:p>
          <a:endParaRPr lang="es-MX" sz="1400" b="1"/>
        </a:p>
      </dgm:t>
    </dgm:pt>
    <dgm:pt modelId="{60CB1BED-963C-4FC4-9D1A-A794FA05A3A8}" type="sibTrans" cxnId="{114D0ACD-3198-4529-9653-1589A985B77C}">
      <dgm:prSet/>
      <dgm:spPr/>
      <dgm:t>
        <a:bodyPr/>
        <a:lstStyle/>
        <a:p>
          <a:endParaRPr lang="es-MX" sz="1400" b="1"/>
        </a:p>
      </dgm:t>
    </dgm:pt>
    <dgm:pt modelId="{C75BB909-C4C4-4CF9-9E80-303D118A1B38}">
      <dgm:prSet phldrT="[Texto]" custT="1"/>
      <dgm:spPr/>
      <dgm:t>
        <a:bodyPr/>
        <a:lstStyle/>
        <a:p>
          <a:r>
            <a:rPr lang="es-MX" sz="2000" b="1" dirty="0"/>
            <a:t>NECESIDADES SOCIALES Y HUMANAS</a:t>
          </a:r>
          <a:endParaRPr lang="es-MX" sz="1400" b="1" dirty="0"/>
        </a:p>
      </dgm:t>
    </dgm:pt>
    <dgm:pt modelId="{CF1E4036-3BF0-4FBA-8557-48A3D0D7DB29}" type="parTrans" cxnId="{738C5EDF-613C-4EFD-AF63-6EABB798D7AA}">
      <dgm:prSet/>
      <dgm:spPr/>
      <dgm:t>
        <a:bodyPr/>
        <a:lstStyle/>
        <a:p>
          <a:endParaRPr lang="es-MX" sz="1400" b="1"/>
        </a:p>
      </dgm:t>
    </dgm:pt>
    <dgm:pt modelId="{E5C2FA3C-856F-4033-983E-7B9C829FE611}" type="sibTrans" cxnId="{738C5EDF-613C-4EFD-AF63-6EABB798D7AA}">
      <dgm:prSet/>
      <dgm:spPr/>
      <dgm:t>
        <a:bodyPr/>
        <a:lstStyle/>
        <a:p>
          <a:endParaRPr lang="es-MX" sz="1400" b="1"/>
        </a:p>
      </dgm:t>
    </dgm:pt>
    <dgm:pt modelId="{B1A4002F-77A3-4BEC-9FEB-E4E67F378404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MX" sz="1400" b="1" dirty="0">
              <a:solidFill>
                <a:schemeClr val="tx1"/>
              </a:solidFill>
            </a:rPr>
            <a:t>PROPUESTA</a:t>
          </a:r>
        </a:p>
      </dgm:t>
    </dgm:pt>
    <dgm:pt modelId="{13D1D535-CA07-41D0-85B8-BC546B91AD78}" type="parTrans" cxnId="{FE68B0AD-9A57-4761-85A5-04F8ACE87C1B}">
      <dgm:prSet/>
      <dgm:spPr/>
      <dgm:t>
        <a:bodyPr/>
        <a:lstStyle/>
        <a:p>
          <a:endParaRPr lang="es-MX" sz="1400" b="1"/>
        </a:p>
      </dgm:t>
    </dgm:pt>
    <dgm:pt modelId="{D49A2D1B-7ED0-4CAB-8AEA-54E4168BB856}" type="sibTrans" cxnId="{FE68B0AD-9A57-4761-85A5-04F8ACE87C1B}">
      <dgm:prSet/>
      <dgm:spPr/>
      <dgm:t>
        <a:bodyPr/>
        <a:lstStyle/>
        <a:p>
          <a:endParaRPr lang="es-MX" sz="1400" b="1"/>
        </a:p>
      </dgm:t>
    </dgm:pt>
    <dgm:pt modelId="{E8EFD444-4452-48C9-B20D-4B38A3DA57C0}">
      <dgm:prSet custT="1"/>
      <dgm:spPr/>
      <dgm:t>
        <a:bodyPr/>
        <a:lstStyle/>
        <a:p>
          <a:r>
            <a:rPr lang="es-MX" sz="2000" b="1" dirty="0"/>
            <a:t>FORTALECERLO</a:t>
          </a:r>
        </a:p>
      </dgm:t>
    </dgm:pt>
    <dgm:pt modelId="{32643E0D-47CD-432E-A8DE-81C285B79CB8}" type="parTrans" cxnId="{5713F679-612B-44E4-8EC9-61D4E57BA191}">
      <dgm:prSet/>
      <dgm:spPr/>
      <dgm:t>
        <a:bodyPr/>
        <a:lstStyle/>
        <a:p>
          <a:endParaRPr lang="es-MX" sz="1400" b="1"/>
        </a:p>
      </dgm:t>
    </dgm:pt>
    <dgm:pt modelId="{9865C1DC-E70D-438C-A84C-46FC9387C56F}" type="sibTrans" cxnId="{5713F679-612B-44E4-8EC9-61D4E57BA191}">
      <dgm:prSet/>
      <dgm:spPr/>
      <dgm:t>
        <a:bodyPr/>
        <a:lstStyle/>
        <a:p>
          <a:endParaRPr lang="es-MX" sz="1400" b="1"/>
        </a:p>
      </dgm:t>
    </dgm:pt>
    <dgm:pt modelId="{11333495-3890-4E0E-B78D-B8F8D132AC77}" type="pres">
      <dgm:prSet presAssocID="{9EA5D877-5739-494D-A520-C54DAD89B36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D59DC46-74F8-40FF-9139-6FFBFC34DC03}" type="pres">
      <dgm:prSet presAssocID="{059F9EAE-F366-4903-B3EC-E0332E264AEF}" presName="composite" presStyleCnt="0"/>
      <dgm:spPr/>
    </dgm:pt>
    <dgm:pt modelId="{290EC2D5-F8D2-4983-B006-02AB83C9E760}" type="pres">
      <dgm:prSet presAssocID="{059F9EAE-F366-4903-B3EC-E0332E264AEF}" presName="parentText" presStyleLbl="alignNode1" presStyleIdx="0" presStyleCnt="3" custScaleX="126549" custLinFactNeighborX="-819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2942AC9-0CA4-46CB-BF48-59F6D601C2B9}" type="pres">
      <dgm:prSet presAssocID="{059F9EAE-F366-4903-B3EC-E0332E264AEF}" presName="descendantText" presStyleLbl="alignAcc1" presStyleIdx="0" presStyleCnt="3" custScaleX="99961" custLinFactNeighborX="59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BB6BD1C-4453-4541-A5E6-77D7F974A23B}" type="pres">
      <dgm:prSet presAssocID="{9E694318-E9FA-4FF8-8CEF-ABE61CD01CC0}" presName="sp" presStyleCnt="0"/>
      <dgm:spPr/>
    </dgm:pt>
    <dgm:pt modelId="{2DCCCDA6-60D9-43B5-80AA-8169A5B27816}" type="pres">
      <dgm:prSet presAssocID="{B1A4002F-77A3-4BEC-9FEB-E4E67F378404}" presName="composite" presStyleCnt="0"/>
      <dgm:spPr/>
    </dgm:pt>
    <dgm:pt modelId="{34B59961-1B9E-4F1E-8297-B38C7367BF59}" type="pres">
      <dgm:prSet presAssocID="{B1A4002F-77A3-4BEC-9FEB-E4E67F378404}" presName="parentText" presStyleLbl="alignNode1" presStyleIdx="1" presStyleCnt="3" custScaleX="125838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FD3506D-FFF6-4E6B-88E0-10B1E96193FE}" type="pres">
      <dgm:prSet presAssocID="{B1A4002F-77A3-4BEC-9FEB-E4E67F37840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241E0F3-5F90-45BD-91AF-A1651FFB4191}" type="pres">
      <dgm:prSet presAssocID="{D49A2D1B-7ED0-4CAB-8AEA-54E4168BB856}" presName="sp" presStyleCnt="0"/>
      <dgm:spPr/>
    </dgm:pt>
    <dgm:pt modelId="{2590736D-E714-4CE3-99D1-44F5DEF82607}" type="pres">
      <dgm:prSet presAssocID="{66AB4281-B05E-4242-8400-F81D4763CEE1}" presName="composite" presStyleCnt="0"/>
      <dgm:spPr/>
    </dgm:pt>
    <dgm:pt modelId="{0C23706D-7CC7-4D90-BA78-32025B1667E8}" type="pres">
      <dgm:prSet presAssocID="{66AB4281-B05E-4242-8400-F81D4763CEE1}" presName="parentText" presStyleLbl="alignNode1" presStyleIdx="2" presStyleCnt="3" custScaleX="13971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7DFBA93-2AF7-4ED2-A5C8-2460E28C6F62}" type="pres">
      <dgm:prSet presAssocID="{66AB4281-B05E-4242-8400-F81D4763CEE1}" presName="descendantText" presStyleLbl="alignAcc1" presStyleIdx="2" presStyleCnt="3" custLinFactNeighborY="312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F6F6C32-19CB-4991-964B-B394F3BF7B0C}" type="presOf" srcId="{E8EFD444-4452-48C9-B20D-4B38A3DA57C0}" destId="{42942AC9-0CA4-46CB-BF48-59F6D601C2B9}" srcOrd="0" destOrd="0" presId="urn:microsoft.com/office/officeart/2005/8/layout/chevron2"/>
    <dgm:cxn modelId="{BA57FE69-5C37-4685-AA07-BAEDE198C1B2}" type="presOf" srcId="{9EA5D877-5739-494D-A520-C54DAD89B366}" destId="{11333495-3890-4E0E-B78D-B8F8D132AC77}" srcOrd="0" destOrd="0" presId="urn:microsoft.com/office/officeart/2005/8/layout/chevron2"/>
    <dgm:cxn modelId="{CCFFFCB0-48A4-4593-8F87-5C57B7E230C5}" type="presOf" srcId="{C75BB909-C4C4-4CF9-9E80-303D118A1B38}" destId="{F7DFBA93-2AF7-4ED2-A5C8-2460E28C6F62}" srcOrd="0" destOrd="0" presId="urn:microsoft.com/office/officeart/2005/8/layout/chevron2"/>
    <dgm:cxn modelId="{58934961-14A2-451B-BD1F-D134B5CD11A3}" type="presOf" srcId="{059F9EAE-F366-4903-B3EC-E0332E264AEF}" destId="{290EC2D5-F8D2-4983-B006-02AB83C9E760}" srcOrd="0" destOrd="0" presId="urn:microsoft.com/office/officeart/2005/8/layout/chevron2"/>
    <dgm:cxn modelId="{FE68B0AD-9A57-4761-85A5-04F8ACE87C1B}" srcId="{9EA5D877-5739-494D-A520-C54DAD89B366}" destId="{B1A4002F-77A3-4BEC-9FEB-E4E67F378404}" srcOrd="1" destOrd="0" parTransId="{13D1D535-CA07-41D0-85B8-BC546B91AD78}" sibTransId="{D49A2D1B-7ED0-4CAB-8AEA-54E4168BB856}"/>
    <dgm:cxn modelId="{114D0ACD-3198-4529-9653-1589A985B77C}" srcId="{9EA5D877-5739-494D-A520-C54DAD89B366}" destId="{66AB4281-B05E-4242-8400-F81D4763CEE1}" srcOrd="2" destOrd="0" parTransId="{48B6659F-0B5F-458E-B583-80922A47FDEF}" sibTransId="{60CB1BED-963C-4FC4-9D1A-A794FA05A3A8}"/>
    <dgm:cxn modelId="{7337240E-FE37-4691-AEBD-99064317DC68}" srcId="{B1A4002F-77A3-4BEC-9FEB-E4E67F378404}" destId="{F2F3FB62-E951-4E46-BF82-51EDD6B2ABD6}" srcOrd="0" destOrd="0" parTransId="{7A5EC7DE-C2BE-46FE-B11B-4F41292C0235}" sibTransId="{BA5E59D5-7926-47A4-86F7-F5ACDDE70A6D}"/>
    <dgm:cxn modelId="{738C5EDF-613C-4EFD-AF63-6EABB798D7AA}" srcId="{66AB4281-B05E-4242-8400-F81D4763CEE1}" destId="{C75BB909-C4C4-4CF9-9E80-303D118A1B38}" srcOrd="0" destOrd="0" parTransId="{CF1E4036-3BF0-4FBA-8557-48A3D0D7DB29}" sibTransId="{E5C2FA3C-856F-4033-983E-7B9C829FE611}"/>
    <dgm:cxn modelId="{1469F1C7-4AB2-409B-B8EC-16878D04D894}" type="presOf" srcId="{B1A4002F-77A3-4BEC-9FEB-E4E67F378404}" destId="{34B59961-1B9E-4F1E-8297-B38C7367BF59}" srcOrd="0" destOrd="0" presId="urn:microsoft.com/office/officeart/2005/8/layout/chevron2"/>
    <dgm:cxn modelId="{BE6D02D2-4450-4665-BB1F-06422FCB0D54}" type="presOf" srcId="{66AB4281-B05E-4242-8400-F81D4763CEE1}" destId="{0C23706D-7CC7-4D90-BA78-32025B1667E8}" srcOrd="0" destOrd="0" presId="urn:microsoft.com/office/officeart/2005/8/layout/chevron2"/>
    <dgm:cxn modelId="{5EAB2DEA-0455-445A-A348-25C32CC4B9B5}" type="presOf" srcId="{F2F3FB62-E951-4E46-BF82-51EDD6B2ABD6}" destId="{6FD3506D-FFF6-4E6B-88E0-10B1E96193FE}" srcOrd="0" destOrd="0" presId="urn:microsoft.com/office/officeart/2005/8/layout/chevron2"/>
    <dgm:cxn modelId="{76D10BD0-FE6B-4C48-BD69-992AB53347DF}" srcId="{9EA5D877-5739-494D-A520-C54DAD89B366}" destId="{059F9EAE-F366-4903-B3EC-E0332E264AEF}" srcOrd="0" destOrd="0" parTransId="{CD30F179-2AE9-436C-BF83-D3F5918A875D}" sibTransId="{9E694318-E9FA-4FF8-8CEF-ABE61CD01CC0}"/>
    <dgm:cxn modelId="{5713F679-612B-44E4-8EC9-61D4E57BA191}" srcId="{059F9EAE-F366-4903-B3EC-E0332E264AEF}" destId="{E8EFD444-4452-48C9-B20D-4B38A3DA57C0}" srcOrd="0" destOrd="0" parTransId="{32643E0D-47CD-432E-A8DE-81C285B79CB8}" sibTransId="{9865C1DC-E70D-438C-A84C-46FC9387C56F}"/>
    <dgm:cxn modelId="{DF2D12C5-FA33-43CA-BD19-351EB8F263BE}" type="presParOf" srcId="{11333495-3890-4E0E-B78D-B8F8D132AC77}" destId="{2D59DC46-74F8-40FF-9139-6FFBFC34DC03}" srcOrd="0" destOrd="0" presId="urn:microsoft.com/office/officeart/2005/8/layout/chevron2"/>
    <dgm:cxn modelId="{E256986C-6634-4448-9547-65D284293C60}" type="presParOf" srcId="{2D59DC46-74F8-40FF-9139-6FFBFC34DC03}" destId="{290EC2D5-F8D2-4983-B006-02AB83C9E760}" srcOrd="0" destOrd="0" presId="urn:microsoft.com/office/officeart/2005/8/layout/chevron2"/>
    <dgm:cxn modelId="{CC48534E-34D2-4EAC-962B-36DB67BAE54F}" type="presParOf" srcId="{2D59DC46-74F8-40FF-9139-6FFBFC34DC03}" destId="{42942AC9-0CA4-46CB-BF48-59F6D601C2B9}" srcOrd="1" destOrd="0" presId="urn:microsoft.com/office/officeart/2005/8/layout/chevron2"/>
    <dgm:cxn modelId="{BFFA726A-6FE2-4035-8873-BCF4B4EE896B}" type="presParOf" srcId="{11333495-3890-4E0E-B78D-B8F8D132AC77}" destId="{6BB6BD1C-4453-4541-A5E6-77D7F974A23B}" srcOrd="1" destOrd="0" presId="urn:microsoft.com/office/officeart/2005/8/layout/chevron2"/>
    <dgm:cxn modelId="{123B6122-91B0-41D7-801B-9DEB331E3C44}" type="presParOf" srcId="{11333495-3890-4E0E-B78D-B8F8D132AC77}" destId="{2DCCCDA6-60D9-43B5-80AA-8169A5B27816}" srcOrd="2" destOrd="0" presId="urn:microsoft.com/office/officeart/2005/8/layout/chevron2"/>
    <dgm:cxn modelId="{BAEB5274-AC86-4589-A3C6-5F4DAF978D87}" type="presParOf" srcId="{2DCCCDA6-60D9-43B5-80AA-8169A5B27816}" destId="{34B59961-1B9E-4F1E-8297-B38C7367BF59}" srcOrd="0" destOrd="0" presId="urn:microsoft.com/office/officeart/2005/8/layout/chevron2"/>
    <dgm:cxn modelId="{E3AA53C7-3AFE-4258-9C98-F17D9A169BD6}" type="presParOf" srcId="{2DCCCDA6-60D9-43B5-80AA-8169A5B27816}" destId="{6FD3506D-FFF6-4E6B-88E0-10B1E96193FE}" srcOrd="1" destOrd="0" presId="urn:microsoft.com/office/officeart/2005/8/layout/chevron2"/>
    <dgm:cxn modelId="{A99FEA18-EBBB-4123-9532-A2A0115DD94D}" type="presParOf" srcId="{11333495-3890-4E0E-B78D-B8F8D132AC77}" destId="{7241E0F3-5F90-45BD-91AF-A1651FFB4191}" srcOrd="3" destOrd="0" presId="urn:microsoft.com/office/officeart/2005/8/layout/chevron2"/>
    <dgm:cxn modelId="{0082C9DF-0C29-4537-B97F-F0590884D530}" type="presParOf" srcId="{11333495-3890-4E0E-B78D-B8F8D132AC77}" destId="{2590736D-E714-4CE3-99D1-44F5DEF82607}" srcOrd="4" destOrd="0" presId="urn:microsoft.com/office/officeart/2005/8/layout/chevron2"/>
    <dgm:cxn modelId="{D708A563-FBA7-4D84-8197-3BBB3C4645D6}" type="presParOf" srcId="{2590736D-E714-4CE3-99D1-44F5DEF82607}" destId="{0C23706D-7CC7-4D90-BA78-32025B1667E8}" srcOrd="0" destOrd="0" presId="urn:microsoft.com/office/officeart/2005/8/layout/chevron2"/>
    <dgm:cxn modelId="{63D17E68-BAD5-4429-BBD2-9AFD433AB126}" type="presParOf" srcId="{2590736D-E714-4CE3-99D1-44F5DEF82607}" destId="{F7DFBA93-2AF7-4ED2-A5C8-2460E28C6F6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8D2F2E-25C5-4795-9E9D-3C992356F4A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AD0AD8A6-F22D-49CE-B231-AC3568D3D7FE}">
      <dgm:prSet phldrT="[Texto]" custT="1"/>
      <dgm:spPr/>
      <dgm:t>
        <a:bodyPr/>
        <a:lstStyle/>
        <a:p>
          <a:pPr algn="ctr"/>
          <a:endParaRPr lang="es-MX" sz="1400" dirty="0"/>
        </a:p>
        <a:p>
          <a:pPr algn="ctr"/>
          <a:endParaRPr lang="es-MX" sz="1400" dirty="0"/>
        </a:p>
        <a:p>
          <a:pPr algn="ctr"/>
          <a:endParaRPr lang="es-MX" sz="1400" dirty="0"/>
        </a:p>
        <a:p>
          <a:pPr algn="ctr"/>
          <a:endParaRPr lang="es-MX" sz="1400" dirty="0"/>
        </a:p>
        <a:p>
          <a:pPr algn="ctr"/>
          <a:endParaRPr lang="es-MX" sz="1400" dirty="0"/>
        </a:p>
        <a:p>
          <a:pPr algn="ctr"/>
          <a:endParaRPr lang="es-MX" sz="2000" b="1" dirty="0"/>
        </a:p>
        <a:p>
          <a:pPr algn="ctr"/>
          <a:r>
            <a:rPr lang="es-MX" sz="2000" b="1" dirty="0"/>
            <a:t>UN MODELO  QUE EVOLUCIONA</a:t>
          </a:r>
        </a:p>
      </dgm:t>
    </dgm:pt>
    <dgm:pt modelId="{014F515C-6C1F-4504-88CA-1C91EC355938}" type="parTrans" cxnId="{A31D0715-6B9C-418F-A791-DDB9946D0C6B}">
      <dgm:prSet/>
      <dgm:spPr/>
      <dgm:t>
        <a:bodyPr/>
        <a:lstStyle/>
        <a:p>
          <a:endParaRPr lang="es-MX" sz="1400"/>
        </a:p>
      </dgm:t>
    </dgm:pt>
    <dgm:pt modelId="{BC61D27C-E6C6-4067-A9E9-98E28AAD8026}" type="sibTrans" cxnId="{A31D0715-6B9C-418F-A791-DDB9946D0C6B}">
      <dgm:prSet/>
      <dgm:spPr/>
      <dgm:t>
        <a:bodyPr/>
        <a:lstStyle/>
        <a:p>
          <a:endParaRPr lang="es-MX" sz="1400"/>
        </a:p>
      </dgm:t>
    </dgm:pt>
    <dgm:pt modelId="{8EE6A2C9-D646-47C9-8BD5-992BD9A3A6B8}">
      <dgm:prSet phldrT="[Texto]" custT="1"/>
      <dgm:spPr/>
      <dgm:t>
        <a:bodyPr/>
        <a:lstStyle/>
        <a:p>
          <a:pPr algn="just"/>
          <a:r>
            <a:rPr lang="es-MX" sz="1800" b="1" dirty="0"/>
            <a:t>EL DESARROLLO COMUNITARIO SE ENFOCA A PERSONAS.</a:t>
          </a:r>
        </a:p>
        <a:p>
          <a:pPr algn="just"/>
          <a:r>
            <a:rPr lang="es-MX" sz="1800" b="1" dirty="0"/>
            <a:t> EL CUESTIONAMIENTO ES:</a:t>
          </a:r>
        </a:p>
        <a:p>
          <a:pPr algn="just"/>
          <a:r>
            <a:rPr lang="es-MX" sz="1800" b="1" dirty="0"/>
            <a:t>¿ QUE ENFOQUE DE DESARROLLO COMUNITARIO SE DEBE PRIVILEGIAR?</a:t>
          </a:r>
        </a:p>
        <a:p>
          <a:pPr algn="just"/>
          <a:r>
            <a:rPr lang="es-MX" sz="1800" b="1" dirty="0"/>
            <a:t>MÍNIMOS DE BIENESTAR</a:t>
          </a:r>
        </a:p>
        <a:p>
          <a:pPr algn="just"/>
          <a:r>
            <a:rPr lang="es-MX" sz="1800" b="1" dirty="0"/>
            <a:t>EL BIEN COMÚN</a:t>
          </a:r>
        </a:p>
        <a:p>
          <a:pPr algn="just"/>
          <a:r>
            <a:rPr lang="es-MX" sz="1800" b="1" dirty="0"/>
            <a:t>EL FLORECIMIENTO HUMANO</a:t>
          </a:r>
        </a:p>
        <a:p>
          <a:pPr algn="just"/>
          <a:r>
            <a:rPr lang="es-MX" sz="1800" b="1" dirty="0"/>
            <a:t> </a:t>
          </a:r>
        </a:p>
      </dgm:t>
    </dgm:pt>
    <dgm:pt modelId="{D684110A-53B0-4024-8E2B-2AD6ED55B5BE}" type="parTrans" cxnId="{D99686DB-6F25-481D-9F01-4560255BCF47}">
      <dgm:prSet/>
      <dgm:spPr/>
      <dgm:t>
        <a:bodyPr/>
        <a:lstStyle/>
        <a:p>
          <a:endParaRPr lang="es-MX" sz="1400"/>
        </a:p>
      </dgm:t>
    </dgm:pt>
    <dgm:pt modelId="{8AEEBBA7-F88B-4562-ACD9-879D7EF51B16}" type="sibTrans" cxnId="{D99686DB-6F25-481D-9F01-4560255BCF47}">
      <dgm:prSet/>
      <dgm:spPr/>
      <dgm:t>
        <a:bodyPr/>
        <a:lstStyle/>
        <a:p>
          <a:endParaRPr lang="es-MX" sz="1400"/>
        </a:p>
      </dgm:t>
    </dgm:pt>
    <dgm:pt modelId="{2CDAC50A-FDFB-43AA-B045-F57E46BAFE85}" type="pres">
      <dgm:prSet presAssocID="{0E8D2F2E-25C5-4795-9E9D-3C992356F4A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0CD18653-5F52-45C5-BD5B-AF0603F9B1DF}" type="pres">
      <dgm:prSet presAssocID="{AD0AD8A6-F22D-49CE-B231-AC3568D3D7FE}" presName="thickLine" presStyleLbl="alignNode1" presStyleIdx="0" presStyleCnt="1"/>
      <dgm:spPr/>
    </dgm:pt>
    <dgm:pt modelId="{E93053D3-EEE5-4539-B8A7-12E080EB4851}" type="pres">
      <dgm:prSet presAssocID="{AD0AD8A6-F22D-49CE-B231-AC3568D3D7FE}" presName="horz1" presStyleCnt="0"/>
      <dgm:spPr/>
    </dgm:pt>
    <dgm:pt modelId="{5AAF4155-1475-46D3-8AE0-B06597796E64}" type="pres">
      <dgm:prSet presAssocID="{AD0AD8A6-F22D-49CE-B231-AC3568D3D7FE}" presName="tx1" presStyleLbl="revTx" presStyleIdx="0" presStyleCnt="2" custScaleX="171360"/>
      <dgm:spPr/>
      <dgm:t>
        <a:bodyPr/>
        <a:lstStyle/>
        <a:p>
          <a:endParaRPr lang="es-MX"/>
        </a:p>
      </dgm:t>
    </dgm:pt>
    <dgm:pt modelId="{2D64D563-5E1F-40D3-A142-4D2AAA3C623C}" type="pres">
      <dgm:prSet presAssocID="{AD0AD8A6-F22D-49CE-B231-AC3568D3D7FE}" presName="vert1" presStyleCnt="0"/>
      <dgm:spPr/>
    </dgm:pt>
    <dgm:pt modelId="{2365472A-9832-47DC-A84D-A2E54E40CDBB}" type="pres">
      <dgm:prSet presAssocID="{8EE6A2C9-D646-47C9-8BD5-992BD9A3A6B8}" presName="vertSpace2a" presStyleCnt="0"/>
      <dgm:spPr/>
    </dgm:pt>
    <dgm:pt modelId="{8DAB2D75-E2B4-4F4E-965E-21419349E8AE}" type="pres">
      <dgm:prSet presAssocID="{8EE6A2C9-D646-47C9-8BD5-992BD9A3A6B8}" presName="horz2" presStyleCnt="0"/>
      <dgm:spPr/>
    </dgm:pt>
    <dgm:pt modelId="{7A3E12E0-666F-4B07-B114-C2CDA4E33C4E}" type="pres">
      <dgm:prSet presAssocID="{8EE6A2C9-D646-47C9-8BD5-992BD9A3A6B8}" presName="horzSpace2" presStyleCnt="0"/>
      <dgm:spPr/>
    </dgm:pt>
    <dgm:pt modelId="{D65BCDB8-3D62-4AA9-A623-C1690DB10F6B}" type="pres">
      <dgm:prSet presAssocID="{8EE6A2C9-D646-47C9-8BD5-992BD9A3A6B8}" presName="tx2" presStyleLbl="revTx" presStyleIdx="1" presStyleCnt="2" custScaleX="124274" custScaleY="79269" custLinFactNeighborX="58" custLinFactNeighborY="10840"/>
      <dgm:spPr/>
      <dgm:t>
        <a:bodyPr/>
        <a:lstStyle/>
        <a:p>
          <a:endParaRPr lang="es-MX"/>
        </a:p>
      </dgm:t>
    </dgm:pt>
    <dgm:pt modelId="{339F4644-82EB-49D8-880E-7E5FB2A2F851}" type="pres">
      <dgm:prSet presAssocID="{8EE6A2C9-D646-47C9-8BD5-992BD9A3A6B8}" presName="vert2" presStyleCnt="0"/>
      <dgm:spPr/>
    </dgm:pt>
    <dgm:pt modelId="{E72D56EA-E155-4B3C-A82D-A64F27E76928}" type="pres">
      <dgm:prSet presAssocID="{8EE6A2C9-D646-47C9-8BD5-992BD9A3A6B8}" presName="thinLine2b" presStyleLbl="callout" presStyleIdx="0" presStyleCnt="1"/>
      <dgm:spPr/>
    </dgm:pt>
    <dgm:pt modelId="{8BA9A88E-FAB2-4309-BC6D-7A46C3EFE691}" type="pres">
      <dgm:prSet presAssocID="{8EE6A2C9-D646-47C9-8BD5-992BD9A3A6B8}" presName="vertSpace2b" presStyleCnt="0"/>
      <dgm:spPr/>
    </dgm:pt>
  </dgm:ptLst>
  <dgm:cxnLst>
    <dgm:cxn modelId="{D99686DB-6F25-481D-9F01-4560255BCF47}" srcId="{AD0AD8A6-F22D-49CE-B231-AC3568D3D7FE}" destId="{8EE6A2C9-D646-47C9-8BD5-992BD9A3A6B8}" srcOrd="0" destOrd="0" parTransId="{D684110A-53B0-4024-8E2B-2AD6ED55B5BE}" sibTransId="{8AEEBBA7-F88B-4562-ACD9-879D7EF51B16}"/>
    <dgm:cxn modelId="{3EADCA30-76F7-47B4-833F-BDFF823182E3}" type="presOf" srcId="{8EE6A2C9-D646-47C9-8BD5-992BD9A3A6B8}" destId="{D65BCDB8-3D62-4AA9-A623-C1690DB10F6B}" srcOrd="0" destOrd="0" presId="urn:microsoft.com/office/officeart/2008/layout/LinedList"/>
    <dgm:cxn modelId="{F8691B19-38E2-4D66-9546-B066AEF46257}" type="presOf" srcId="{AD0AD8A6-F22D-49CE-B231-AC3568D3D7FE}" destId="{5AAF4155-1475-46D3-8AE0-B06597796E64}" srcOrd="0" destOrd="0" presId="urn:microsoft.com/office/officeart/2008/layout/LinedList"/>
    <dgm:cxn modelId="{A31D0715-6B9C-418F-A791-DDB9946D0C6B}" srcId="{0E8D2F2E-25C5-4795-9E9D-3C992356F4A8}" destId="{AD0AD8A6-F22D-49CE-B231-AC3568D3D7FE}" srcOrd="0" destOrd="0" parTransId="{014F515C-6C1F-4504-88CA-1C91EC355938}" sibTransId="{BC61D27C-E6C6-4067-A9E9-98E28AAD8026}"/>
    <dgm:cxn modelId="{E2F35250-02F4-4C07-A716-FC1A4EFFB8EB}" type="presOf" srcId="{0E8D2F2E-25C5-4795-9E9D-3C992356F4A8}" destId="{2CDAC50A-FDFB-43AA-B045-F57E46BAFE85}" srcOrd="0" destOrd="0" presId="urn:microsoft.com/office/officeart/2008/layout/LinedList"/>
    <dgm:cxn modelId="{D1319647-A19D-444E-B0E6-0BE3C2543764}" type="presParOf" srcId="{2CDAC50A-FDFB-43AA-B045-F57E46BAFE85}" destId="{0CD18653-5F52-45C5-BD5B-AF0603F9B1DF}" srcOrd="0" destOrd="0" presId="urn:microsoft.com/office/officeart/2008/layout/LinedList"/>
    <dgm:cxn modelId="{C657DD8A-2E67-463C-A57C-6743F1201B7F}" type="presParOf" srcId="{2CDAC50A-FDFB-43AA-B045-F57E46BAFE85}" destId="{E93053D3-EEE5-4539-B8A7-12E080EB4851}" srcOrd="1" destOrd="0" presId="urn:microsoft.com/office/officeart/2008/layout/LinedList"/>
    <dgm:cxn modelId="{EC1F8B66-2C93-454C-A156-D15021F4AC14}" type="presParOf" srcId="{E93053D3-EEE5-4539-B8A7-12E080EB4851}" destId="{5AAF4155-1475-46D3-8AE0-B06597796E64}" srcOrd="0" destOrd="0" presId="urn:microsoft.com/office/officeart/2008/layout/LinedList"/>
    <dgm:cxn modelId="{08416655-F71F-45D6-8161-AC796DC06DBC}" type="presParOf" srcId="{E93053D3-EEE5-4539-B8A7-12E080EB4851}" destId="{2D64D563-5E1F-40D3-A142-4D2AAA3C623C}" srcOrd="1" destOrd="0" presId="urn:microsoft.com/office/officeart/2008/layout/LinedList"/>
    <dgm:cxn modelId="{C3CF3773-6712-4FCC-8E37-A554B6B66DFD}" type="presParOf" srcId="{2D64D563-5E1F-40D3-A142-4D2AAA3C623C}" destId="{2365472A-9832-47DC-A84D-A2E54E40CDBB}" srcOrd="0" destOrd="0" presId="urn:microsoft.com/office/officeart/2008/layout/LinedList"/>
    <dgm:cxn modelId="{A1B5C307-4735-42FE-8942-33595BF4BDB3}" type="presParOf" srcId="{2D64D563-5E1F-40D3-A142-4D2AAA3C623C}" destId="{8DAB2D75-E2B4-4F4E-965E-21419349E8AE}" srcOrd="1" destOrd="0" presId="urn:microsoft.com/office/officeart/2008/layout/LinedList"/>
    <dgm:cxn modelId="{5C77C9C9-8F22-482C-93ED-D8A790CBB86E}" type="presParOf" srcId="{8DAB2D75-E2B4-4F4E-965E-21419349E8AE}" destId="{7A3E12E0-666F-4B07-B114-C2CDA4E33C4E}" srcOrd="0" destOrd="0" presId="urn:microsoft.com/office/officeart/2008/layout/LinedList"/>
    <dgm:cxn modelId="{9A4065D6-558F-4E2D-A7D8-81A8C0A22071}" type="presParOf" srcId="{8DAB2D75-E2B4-4F4E-965E-21419349E8AE}" destId="{D65BCDB8-3D62-4AA9-A623-C1690DB10F6B}" srcOrd="1" destOrd="0" presId="urn:microsoft.com/office/officeart/2008/layout/LinedList"/>
    <dgm:cxn modelId="{EB7230CE-1F6A-41AE-B528-7574522F5F4B}" type="presParOf" srcId="{8DAB2D75-E2B4-4F4E-965E-21419349E8AE}" destId="{339F4644-82EB-49D8-880E-7E5FB2A2F851}" srcOrd="2" destOrd="0" presId="urn:microsoft.com/office/officeart/2008/layout/LinedList"/>
    <dgm:cxn modelId="{52906751-7D72-4581-A1FE-0F4EA92A3E17}" type="presParOf" srcId="{2D64D563-5E1F-40D3-A142-4D2AAA3C623C}" destId="{E72D56EA-E155-4B3C-A82D-A64F27E76928}" srcOrd="2" destOrd="0" presId="urn:microsoft.com/office/officeart/2008/layout/LinedList"/>
    <dgm:cxn modelId="{3D44F6A6-F4BD-408A-B301-E36AD6475510}" type="presParOf" srcId="{2D64D563-5E1F-40D3-A142-4D2AAA3C623C}" destId="{8BA9A88E-FAB2-4309-BC6D-7A46C3EFE691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42CD2-CAB7-411E-88BF-51EEB20E08B8}" type="datetimeFigureOut">
              <a:rPr lang="es-MX" smtClean="0"/>
              <a:t>07/06/2017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A71E6-1EE5-44AB-A6F5-5B149CFB5F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3673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A71E6-1EE5-44AB-A6F5-5B149CFB5F34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6306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A71E6-1EE5-44AB-A6F5-5B149CFB5F34}" type="slidenum">
              <a:rPr lang="es-MX" smtClean="0"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2927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b="1" dirty="0"/>
              <a:t>Organizada:</a:t>
            </a:r>
            <a:r>
              <a:rPr lang="es-MX" b="1" baseline="0" dirty="0"/>
              <a:t> </a:t>
            </a:r>
            <a:r>
              <a:rPr lang="es-MX" baseline="0" dirty="0"/>
              <a:t>se constituye el Grupo de Desarrollo, que aprende a hacer diagnósticos participativos, priorización de acciones y planeación de trabajo comunitario.</a:t>
            </a:r>
          </a:p>
          <a:p>
            <a:r>
              <a:rPr lang="es-MX" b="1" baseline="0" dirty="0"/>
              <a:t>Participativa:</a:t>
            </a:r>
            <a:r>
              <a:rPr lang="es-MX" baseline="0" dirty="0"/>
              <a:t> son hombres y mujeres que ya han descubierto la importancia de no ser pasivos sino de tomar parte, voluntaria, libre y gratuitamente en las decisiones que competen al bien de todos (comunidad). Tomar parte en el diseño, acción y evaluación de proyectos comunitarios.</a:t>
            </a:r>
          </a:p>
          <a:p>
            <a:r>
              <a:rPr lang="es-MX" b="1" baseline="0" dirty="0"/>
              <a:t>Autogestivas</a:t>
            </a:r>
            <a:r>
              <a:rPr lang="es-MX" baseline="0" dirty="0"/>
              <a:t>: son comunidades que ya tienen información de cómo y en dónde plantear demandas y solicitudes; en grupo gestionar recursos y apoyos.</a:t>
            </a:r>
          </a:p>
          <a:p>
            <a:r>
              <a:rPr lang="es-MX" b="1" baseline="0" dirty="0"/>
              <a:t>Autónomas</a:t>
            </a:r>
            <a:r>
              <a:rPr lang="es-MX" baseline="0" dirty="0"/>
              <a:t>: comunidades que tienen conciencia de sus necesidades, problemas y fortalezas de modo tal que son capaces de plantear acciones y propuesta en corresponsabilidad con otros actores internos y externos a las comunidades. Comunidades informadas de sus derechos y obligaciones, así como de la perspectiva de género. </a:t>
            </a:r>
          </a:p>
          <a:p>
            <a:r>
              <a:rPr lang="es-MX" b="1" baseline="0" dirty="0"/>
              <a:t>Actor Social</a:t>
            </a:r>
            <a:r>
              <a:rPr lang="es-MX" baseline="0" dirty="0"/>
              <a:t>. Son comunidades que se saben actores sociales; es decir, “sujetos” de su propio destino; no se saben beneficiarias sino actoras.</a:t>
            </a:r>
          </a:p>
          <a:p>
            <a:endParaRPr lang="es-MX" baseline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D741E-2EE9-437B-956D-D1FE89D7547C}" type="slidenum">
              <a:rPr lang="es-MX" smtClean="0"/>
              <a:t>25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16314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A71E6-1EE5-44AB-A6F5-5B149CFB5F34}" type="slidenum">
              <a:rPr lang="es-MX" smtClean="0"/>
              <a:t>26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7306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2A59-14FE-40FD-8112-F7D3CF2F39D5}" type="datetimeFigureOut">
              <a:rPr lang="es-ES" smtClean="0"/>
              <a:pPr/>
              <a:t>07/06/2017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6D61-7DA1-4D1C-8957-E19AB2F153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2A59-14FE-40FD-8112-F7D3CF2F39D5}" type="datetimeFigureOut">
              <a:rPr lang="es-ES" smtClean="0"/>
              <a:pPr/>
              <a:t>07/06/2017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6D61-7DA1-4D1C-8957-E19AB2F153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2A59-14FE-40FD-8112-F7D3CF2F39D5}" type="datetimeFigureOut">
              <a:rPr lang="es-ES" smtClean="0"/>
              <a:pPr/>
              <a:t>07/06/2017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6D61-7DA1-4D1C-8957-E19AB2F153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2A59-14FE-40FD-8112-F7D3CF2F39D5}" type="datetimeFigureOut">
              <a:rPr lang="es-ES" smtClean="0"/>
              <a:pPr/>
              <a:t>07/06/2017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6D61-7DA1-4D1C-8957-E19AB2F153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2A59-14FE-40FD-8112-F7D3CF2F39D5}" type="datetimeFigureOut">
              <a:rPr lang="es-ES" smtClean="0"/>
              <a:pPr/>
              <a:t>07/06/2017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6D61-7DA1-4D1C-8957-E19AB2F153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2A59-14FE-40FD-8112-F7D3CF2F39D5}" type="datetimeFigureOut">
              <a:rPr lang="es-ES" smtClean="0"/>
              <a:pPr/>
              <a:t>07/06/2017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6D61-7DA1-4D1C-8957-E19AB2F153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2A59-14FE-40FD-8112-F7D3CF2F39D5}" type="datetimeFigureOut">
              <a:rPr lang="es-ES" smtClean="0"/>
              <a:pPr/>
              <a:t>07/06/2017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6D61-7DA1-4D1C-8957-E19AB2F153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2A59-14FE-40FD-8112-F7D3CF2F39D5}" type="datetimeFigureOut">
              <a:rPr lang="es-ES" smtClean="0"/>
              <a:pPr/>
              <a:t>07/06/2017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6D61-7DA1-4D1C-8957-E19AB2F153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2A59-14FE-40FD-8112-F7D3CF2F39D5}" type="datetimeFigureOut">
              <a:rPr lang="es-ES" smtClean="0"/>
              <a:pPr/>
              <a:t>07/06/2017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6D61-7DA1-4D1C-8957-E19AB2F153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2A59-14FE-40FD-8112-F7D3CF2F39D5}" type="datetimeFigureOut">
              <a:rPr lang="es-ES" smtClean="0"/>
              <a:pPr/>
              <a:t>07/06/2017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6D61-7DA1-4D1C-8957-E19AB2F153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2A59-14FE-40FD-8112-F7D3CF2F39D5}" type="datetimeFigureOut">
              <a:rPr lang="es-ES" smtClean="0"/>
              <a:pPr/>
              <a:t>07/06/2017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6D61-7DA1-4D1C-8957-E19AB2F153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52A59-14FE-40FD-8112-F7D3CF2F39D5}" type="datetimeFigureOut">
              <a:rPr lang="es-ES" smtClean="0"/>
              <a:pPr/>
              <a:t>07/06/2017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06D61-7DA1-4D1C-8957-E19AB2F153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940152" y="5192042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Perspectivas </a:t>
            </a:r>
          </a:p>
        </p:txBody>
      </p:sp>
      <p:pic>
        <p:nvPicPr>
          <p:cNvPr id="9" name="Imagen 8" descr="D:\Users\dcordova\Documents\Respaldo 25Marzo\Escritorio\Desarrollo Comunitario\Fototeca\Estados\Zacatecas\ANEXO 10 (83)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" t="156" r="1" b="1"/>
          <a:stretch/>
        </p:blipFill>
        <p:spPr bwMode="auto">
          <a:xfrm>
            <a:off x="2838976" y="2165901"/>
            <a:ext cx="3946035" cy="293431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" name="Group 57"/>
          <p:cNvGrpSpPr>
            <a:grpSpLocks/>
          </p:cNvGrpSpPr>
          <p:nvPr/>
        </p:nvGrpSpPr>
        <p:grpSpPr bwMode="auto">
          <a:xfrm>
            <a:off x="2123728" y="433410"/>
            <a:ext cx="4968875" cy="1511300"/>
            <a:chOff x="2608" y="2251"/>
            <a:chExt cx="2495" cy="680"/>
          </a:xfrm>
        </p:grpSpPr>
        <p:grpSp>
          <p:nvGrpSpPr>
            <p:cNvPr id="12" name="Group 58"/>
            <p:cNvGrpSpPr>
              <a:grpSpLocks/>
            </p:cNvGrpSpPr>
            <p:nvPr/>
          </p:nvGrpSpPr>
          <p:grpSpPr bwMode="auto">
            <a:xfrm>
              <a:off x="2699" y="2296"/>
              <a:ext cx="591" cy="541"/>
              <a:chOff x="158" y="313"/>
              <a:chExt cx="4368" cy="4202"/>
            </a:xfrm>
          </p:grpSpPr>
          <p:sp>
            <p:nvSpPr>
              <p:cNvPr id="17" name="AutoShape 59"/>
              <p:cNvSpPr>
                <a:spLocks noChangeArrowheads="1"/>
              </p:cNvSpPr>
              <p:nvPr/>
            </p:nvSpPr>
            <p:spPr bwMode="auto">
              <a:xfrm rot="7592516">
                <a:off x="291" y="2568"/>
                <a:ext cx="2619" cy="1276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8" name="Oval 60"/>
              <p:cNvSpPr>
                <a:spLocks noChangeArrowheads="1"/>
              </p:cNvSpPr>
              <p:nvPr/>
            </p:nvSpPr>
            <p:spPr bwMode="auto">
              <a:xfrm rot="16399360">
                <a:off x="1033" y="980"/>
                <a:ext cx="2428" cy="1094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es-MX" altLang="es-MX"/>
              </a:p>
            </p:txBody>
          </p:sp>
          <p:sp>
            <p:nvSpPr>
              <p:cNvPr id="19" name="AutoShape 61"/>
              <p:cNvSpPr>
                <a:spLocks noChangeArrowheads="1"/>
              </p:cNvSpPr>
              <p:nvPr/>
            </p:nvSpPr>
            <p:spPr bwMode="auto">
              <a:xfrm>
                <a:off x="2286" y="948"/>
                <a:ext cx="1352" cy="1443"/>
              </a:xfrm>
              <a:prstGeom prst="pentagon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/>
              <a:lstStyle/>
              <a:p>
                <a:pPr algn="ctr" eaLnBrk="0" hangingPunct="0"/>
                <a:endParaRPr lang="es-MX" altLang="es-MX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20" name="Oval 62"/>
              <p:cNvSpPr>
                <a:spLocks noChangeArrowheads="1"/>
              </p:cNvSpPr>
              <p:nvPr/>
            </p:nvSpPr>
            <p:spPr bwMode="auto">
              <a:xfrm rot="12095664">
                <a:off x="158" y="1377"/>
                <a:ext cx="2210" cy="1178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1" name="AutoShape 63"/>
              <p:cNvSpPr>
                <a:spLocks noChangeArrowheads="1"/>
              </p:cNvSpPr>
              <p:nvPr/>
            </p:nvSpPr>
            <p:spPr bwMode="auto">
              <a:xfrm rot="7592516">
                <a:off x="291" y="2568"/>
                <a:ext cx="2619" cy="1276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2" name="Oval 64"/>
              <p:cNvSpPr>
                <a:spLocks noChangeArrowheads="1"/>
              </p:cNvSpPr>
              <p:nvPr/>
            </p:nvSpPr>
            <p:spPr bwMode="auto">
              <a:xfrm rot="19992122">
                <a:off x="2224" y="1361"/>
                <a:ext cx="2302" cy="1178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3" name="Oval 65"/>
              <p:cNvSpPr>
                <a:spLocks noChangeArrowheads="1"/>
              </p:cNvSpPr>
              <p:nvPr/>
            </p:nvSpPr>
            <p:spPr bwMode="auto">
              <a:xfrm rot="-3189177">
                <a:off x="1940" y="1428"/>
                <a:ext cx="1619" cy="801"/>
              </a:xfrm>
              <a:prstGeom prst="ellipse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/>
              <a:lstStyle/>
              <a:p>
                <a:pPr eaLnBrk="0" hangingPunct="0"/>
                <a:endParaRPr lang="es-MX" altLang="es-MX" sz="1200"/>
              </a:p>
            </p:txBody>
          </p:sp>
          <p:sp>
            <p:nvSpPr>
              <p:cNvPr id="24" name="Oval 66"/>
              <p:cNvSpPr>
                <a:spLocks noChangeArrowheads="1"/>
              </p:cNvSpPr>
              <p:nvPr/>
            </p:nvSpPr>
            <p:spPr bwMode="auto">
              <a:xfrm rot="-7598887">
                <a:off x="901" y="1455"/>
                <a:ext cx="1610" cy="761"/>
              </a:xfrm>
              <a:prstGeom prst="ellipse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5" name="Oval 67"/>
              <p:cNvSpPr>
                <a:spLocks noChangeArrowheads="1"/>
              </p:cNvSpPr>
              <p:nvPr/>
            </p:nvSpPr>
            <p:spPr bwMode="auto">
              <a:xfrm rot="-11844700">
                <a:off x="867" y="2395"/>
                <a:ext cx="1306" cy="863"/>
              </a:xfrm>
              <a:prstGeom prst="ellipse">
                <a:avLst/>
              </a:prstGeom>
              <a:solidFill>
                <a:srgbClr val="CC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280552" dir="5088334" algn="ctr" rotWithShape="0">
                        <a:srgbClr val="99CCFF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6" name="Oval 68"/>
              <p:cNvSpPr>
                <a:spLocks noChangeArrowheads="1"/>
              </p:cNvSpPr>
              <p:nvPr/>
            </p:nvSpPr>
            <p:spPr bwMode="auto">
              <a:xfrm rot="997161">
                <a:off x="2343" y="2397"/>
                <a:ext cx="1463" cy="904"/>
              </a:xfrm>
              <a:prstGeom prst="ellipse">
                <a:avLst/>
              </a:prstGeom>
              <a:solidFill>
                <a:srgbClr val="FF6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7" name="Oval 69"/>
              <p:cNvSpPr>
                <a:spLocks noChangeArrowheads="1"/>
              </p:cNvSpPr>
              <p:nvPr/>
            </p:nvSpPr>
            <p:spPr bwMode="auto">
              <a:xfrm rot="-16200000">
                <a:off x="1518" y="3029"/>
                <a:ext cx="1464" cy="717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" name="Oval 70"/>
              <p:cNvSpPr>
                <a:spLocks noChangeArrowheads="1"/>
              </p:cNvSpPr>
              <p:nvPr/>
            </p:nvSpPr>
            <p:spPr bwMode="auto">
              <a:xfrm>
                <a:off x="1974" y="2226"/>
                <a:ext cx="572" cy="603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grpSp>
          <p:nvGrpSpPr>
            <p:cNvPr id="13" name="Group 71"/>
            <p:cNvGrpSpPr>
              <a:grpSpLocks/>
            </p:cNvGrpSpPr>
            <p:nvPr/>
          </p:nvGrpSpPr>
          <p:grpSpPr bwMode="auto">
            <a:xfrm>
              <a:off x="3061" y="2710"/>
              <a:ext cx="1950" cy="130"/>
              <a:chOff x="1128" y="2016"/>
              <a:chExt cx="3816" cy="414"/>
            </a:xfrm>
          </p:grpSpPr>
          <p:sp>
            <p:nvSpPr>
              <p:cNvPr id="15" name="WordArt 72"/>
              <p:cNvSpPr>
                <a:spLocks noChangeArrowheads="1" noChangeShapeType="1"/>
              </p:cNvSpPr>
              <p:nvPr/>
            </p:nvSpPr>
            <p:spPr bwMode="auto">
              <a:xfrm>
                <a:off x="3216" y="2016"/>
                <a:ext cx="624" cy="414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s-MX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accent2"/>
                    </a:solidFill>
                    <a:latin typeface="Arial Black" panose="020B0A04020102020204" pitchFamily="34" charset="0"/>
                  </a:rPr>
                  <a:t>DIF</a:t>
                </a:r>
              </a:p>
            </p:txBody>
          </p:sp>
          <p:sp>
            <p:nvSpPr>
              <p:cNvPr id="16" name="WordArt 73"/>
              <p:cNvSpPr>
                <a:spLocks noChangeArrowheads="1" noChangeShapeType="1"/>
              </p:cNvSpPr>
              <p:nvPr/>
            </p:nvSpPr>
            <p:spPr bwMode="auto">
              <a:xfrm>
                <a:off x="1128" y="2016"/>
                <a:ext cx="3816" cy="414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s-MX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accent2"/>
                    </a:solidFill>
                    <a:latin typeface="Arial Black" panose="020B0A04020102020204" pitchFamily="34" charset="0"/>
                  </a:rPr>
                  <a:t>Comunidad         </a:t>
                </a:r>
                <a:r>
                  <a:rPr lang="es-MX" kern="10" dirty="0" err="1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accent2"/>
                    </a:solidFill>
                    <a:latin typeface="Arial Black" panose="020B0A04020102020204" pitchFamily="34" charset="0"/>
                  </a:rPr>
                  <a:t>erente</a:t>
                </a:r>
                <a:endParaRPr lang="es-MX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accent2"/>
                  </a:solidFill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14" name="AutoShape 74"/>
            <p:cNvSpPr>
              <a:spLocks noChangeArrowheads="1"/>
            </p:cNvSpPr>
            <p:nvPr/>
          </p:nvSpPr>
          <p:spPr bwMode="auto">
            <a:xfrm>
              <a:off x="2608" y="2251"/>
              <a:ext cx="2495" cy="6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159624607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 rot="10800000" flipV="1">
            <a:off x="179388" y="1196975"/>
            <a:ext cx="4537075" cy="4318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ES" altLang="es-MX" sz="2000" b="1">
                <a:latin typeface="Arial Narrow" panose="020B0606020202030204" pitchFamily="34" charset="0"/>
              </a:rPr>
              <a:t>Capacitación permanente</a:t>
            </a:r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 rot="10800000" flipV="1">
            <a:off x="5148263" y="1196975"/>
            <a:ext cx="3751262" cy="431800"/>
          </a:xfrm>
          <a:prstGeom prst="rect">
            <a:avLst/>
          </a:prstGeom>
          <a:gradFill rotWithShape="1">
            <a:gsLst>
              <a:gs pos="0">
                <a:srgbClr val="777777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altLang="es-MX" sz="2000" b="1">
                <a:latin typeface="Arial Narrow" panose="020B0606020202030204" pitchFamily="34" charset="0"/>
              </a:rPr>
              <a:t>Coordinación </a:t>
            </a:r>
            <a:endParaRPr lang="es-ES" altLang="es-MX" sz="2000" b="1">
              <a:latin typeface="Arial Narrow" panose="020B0606020202030204" pitchFamily="34" charset="0"/>
            </a:endParaRPr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 rot="10800000" flipV="1">
            <a:off x="250825" y="188913"/>
            <a:ext cx="8785225" cy="503237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ES" altLang="es-MX" sz="4400" b="1">
                <a:latin typeface="Arial Narrow" panose="020B0606020202030204" pitchFamily="34" charset="0"/>
              </a:rPr>
              <a:t>CORRESPONSABILIDAD</a:t>
            </a:r>
          </a:p>
        </p:txBody>
      </p:sp>
      <p:sp>
        <p:nvSpPr>
          <p:cNvPr id="154629" name="Rectangle 5"/>
          <p:cNvSpPr>
            <a:spLocks noChangeArrowheads="1"/>
          </p:cNvSpPr>
          <p:nvPr/>
        </p:nvSpPr>
        <p:spPr bwMode="auto">
          <a:xfrm>
            <a:off x="180975" y="4005263"/>
            <a:ext cx="1077913" cy="1152525"/>
          </a:xfrm>
          <a:prstGeom prst="rect">
            <a:avLst/>
          </a:prstGeom>
          <a:gradFill rotWithShape="1">
            <a:gsLst>
              <a:gs pos="0">
                <a:srgbClr val="808080"/>
              </a:gs>
              <a:gs pos="100000">
                <a:srgbClr val="4D4D4D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altLang="es-MX" sz="1800">
                <a:solidFill>
                  <a:schemeClr val="bg1"/>
                </a:solidFill>
                <a:latin typeface="Arial Narrow" panose="020B0606020202030204" pitchFamily="34" charset="0"/>
              </a:rPr>
              <a:t>SEDIF</a:t>
            </a:r>
            <a:endParaRPr lang="es-ES" altLang="es-MX" sz="180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54630" name="Line 6"/>
          <p:cNvSpPr>
            <a:spLocks noChangeShapeType="1"/>
          </p:cNvSpPr>
          <p:nvPr/>
        </p:nvSpPr>
        <p:spPr bwMode="auto">
          <a:xfrm>
            <a:off x="4572000" y="42910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180975" y="5516563"/>
            <a:ext cx="1077913" cy="100965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80808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altLang="es-MX" sz="1800">
                <a:solidFill>
                  <a:schemeClr val="bg1"/>
                </a:solidFill>
                <a:latin typeface="Arial Narrow" panose="020B0606020202030204" pitchFamily="34" charset="0"/>
              </a:rPr>
              <a:t>Comunidad</a:t>
            </a:r>
            <a:endParaRPr lang="es-ES" altLang="es-MX" sz="180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54632" name="Rectangle 8"/>
          <p:cNvSpPr>
            <a:spLocks noChangeArrowheads="1"/>
          </p:cNvSpPr>
          <p:nvPr/>
        </p:nvSpPr>
        <p:spPr bwMode="auto">
          <a:xfrm>
            <a:off x="180975" y="2347913"/>
            <a:ext cx="1077913" cy="122555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80808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altLang="es-MX" sz="1800">
                <a:solidFill>
                  <a:schemeClr val="bg1"/>
                </a:solidFill>
                <a:latin typeface="Arial Narrow" panose="020B0606020202030204" pitchFamily="34" charset="0"/>
              </a:rPr>
              <a:t>SMDIF</a:t>
            </a:r>
            <a:endParaRPr lang="es-ES" altLang="es-MX" sz="180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54633" name="Rectangle 9"/>
          <p:cNvSpPr>
            <a:spLocks noChangeArrowheads="1"/>
          </p:cNvSpPr>
          <p:nvPr/>
        </p:nvSpPr>
        <p:spPr bwMode="auto">
          <a:xfrm>
            <a:off x="1619250" y="4005264"/>
            <a:ext cx="2952750" cy="1079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es-MX" altLang="es-MX" sz="1800" dirty="0" smtClean="0">
                <a:latin typeface="Arial Narrow" panose="020B0606020202030204" pitchFamily="34" charset="0"/>
              </a:rPr>
              <a:t>Promotores Sociales</a:t>
            </a:r>
          </a:p>
          <a:p>
            <a:pPr algn="ctr"/>
            <a:r>
              <a:rPr lang="es-MX" altLang="es-MX" sz="1800" dirty="0" smtClean="0">
                <a:latin typeface="Arial Narrow" panose="020B0606020202030204" pitchFamily="34" charset="0"/>
              </a:rPr>
              <a:t>Facilitadores de Procesos </a:t>
            </a:r>
          </a:p>
          <a:p>
            <a:pPr algn="ctr"/>
            <a:r>
              <a:rPr lang="es-MX" altLang="es-MX" sz="1800" dirty="0" smtClean="0">
                <a:latin typeface="Arial Narrow" panose="020B0606020202030204" pitchFamily="34" charset="0"/>
              </a:rPr>
              <a:t>Coordinadores Regionales  </a:t>
            </a:r>
            <a:endParaRPr lang="es-MX" altLang="es-MX" sz="1800" dirty="0">
              <a:latin typeface="Arial Narrow" panose="020B0606020202030204" pitchFamily="34" charset="0"/>
            </a:endParaRPr>
          </a:p>
        </p:txBody>
      </p:sp>
      <p:sp>
        <p:nvSpPr>
          <p:cNvPr id="154635" name="Rectangle 11"/>
          <p:cNvSpPr>
            <a:spLocks noChangeArrowheads="1"/>
          </p:cNvSpPr>
          <p:nvPr/>
        </p:nvSpPr>
        <p:spPr bwMode="auto">
          <a:xfrm>
            <a:off x="1619250" y="2347913"/>
            <a:ext cx="1296988" cy="12239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es-MX" altLang="es-MX" sz="1800" dirty="0">
                <a:latin typeface="Arial Narrow" panose="020B0606020202030204" pitchFamily="34" charset="0"/>
              </a:rPr>
              <a:t>Promotora </a:t>
            </a:r>
          </a:p>
          <a:p>
            <a:pPr algn="ctr"/>
            <a:r>
              <a:rPr lang="es-MX" altLang="es-MX" sz="1800" dirty="0">
                <a:latin typeface="Arial Narrow" panose="020B0606020202030204" pitchFamily="34" charset="0"/>
              </a:rPr>
              <a:t>Municipal y/o</a:t>
            </a:r>
          </a:p>
          <a:p>
            <a:pPr algn="ctr"/>
            <a:r>
              <a:rPr lang="es-MX" altLang="es-MX" sz="1800" dirty="0">
                <a:latin typeface="Arial Narrow" panose="020B0606020202030204" pitchFamily="34" charset="0"/>
              </a:rPr>
              <a:t>personal </a:t>
            </a:r>
          </a:p>
          <a:p>
            <a:pPr algn="ctr"/>
            <a:r>
              <a:rPr lang="es-MX" altLang="es-MX" sz="1800" dirty="0">
                <a:latin typeface="Arial Narrow" panose="020B0606020202030204" pitchFamily="34" charset="0"/>
              </a:rPr>
              <a:t>asignado</a:t>
            </a:r>
            <a:endParaRPr lang="es-ES" altLang="es-MX" sz="1800" dirty="0">
              <a:latin typeface="Arial Narrow" panose="020B0606020202030204" pitchFamily="34" charset="0"/>
            </a:endParaRPr>
          </a:p>
        </p:txBody>
      </p:sp>
      <p:sp>
        <p:nvSpPr>
          <p:cNvPr id="154636" name="Rectangle 12"/>
          <p:cNvSpPr>
            <a:spLocks noChangeArrowheads="1"/>
          </p:cNvSpPr>
          <p:nvPr/>
        </p:nvSpPr>
        <p:spPr bwMode="auto">
          <a:xfrm>
            <a:off x="1619250" y="5589588"/>
            <a:ext cx="2736850" cy="10080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anchor="ctr"/>
          <a:lstStyle/>
          <a:p>
            <a:pPr algn="ctr"/>
            <a:r>
              <a:rPr lang="es-MX" altLang="es-MX" sz="1800">
                <a:latin typeface="Arial Narrow" panose="020B0606020202030204" pitchFamily="34" charset="0"/>
              </a:rPr>
              <a:t>El que aprende … enseña.</a:t>
            </a:r>
          </a:p>
          <a:p>
            <a:pPr algn="ctr"/>
            <a:r>
              <a:rPr lang="es-MX" altLang="es-MX" sz="1800">
                <a:latin typeface="Arial Narrow" panose="020B0606020202030204" pitchFamily="34" charset="0"/>
              </a:rPr>
              <a:t>El que se beneficia … apoya a otros.</a:t>
            </a:r>
            <a:endParaRPr lang="es-ES" altLang="es-MX" sz="1800">
              <a:latin typeface="Arial Narrow" panose="020B0606020202030204" pitchFamily="34" charset="0"/>
            </a:endParaRPr>
          </a:p>
        </p:txBody>
      </p:sp>
      <p:cxnSp>
        <p:nvCxnSpPr>
          <p:cNvPr id="154637" name="AutoShape 13"/>
          <p:cNvCxnSpPr>
            <a:cxnSpLocks noChangeShapeType="1"/>
            <a:stCxn id="154629" idx="3"/>
            <a:endCxn id="154635" idx="1"/>
          </p:cNvCxnSpPr>
          <p:nvPr/>
        </p:nvCxnSpPr>
        <p:spPr bwMode="auto">
          <a:xfrm flipV="1">
            <a:off x="1258888" y="2960688"/>
            <a:ext cx="360362" cy="1620837"/>
          </a:xfrm>
          <a:prstGeom prst="bentConnector3">
            <a:avLst>
              <a:gd name="adj1" fmla="val 49778"/>
            </a:avLst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638" name="AutoShape 14"/>
          <p:cNvCxnSpPr>
            <a:cxnSpLocks noChangeShapeType="1"/>
            <a:stCxn id="154629" idx="3"/>
            <a:endCxn id="154633" idx="2"/>
          </p:cNvCxnSpPr>
          <p:nvPr/>
        </p:nvCxnSpPr>
        <p:spPr bwMode="auto">
          <a:xfrm>
            <a:off x="1258888" y="4581526"/>
            <a:ext cx="1836737" cy="503238"/>
          </a:xfrm>
          <a:prstGeom prst="bentConnector4">
            <a:avLst>
              <a:gd name="adj1" fmla="val 9810"/>
              <a:gd name="adj2" fmla="val 145426"/>
            </a:avLst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640" name="AutoShape 16"/>
          <p:cNvCxnSpPr>
            <a:cxnSpLocks noChangeShapeType="1"/>
            <a:stCxn id="154629" idx="3"/>
            <a:endCxn id="154636" idx="1"/>
          </p:cNvCxnSpPr>
          <p:nvPr/>
        </p:nvCxnSpPr>
        <p:spPr bwMode="auto">
          <a:xfrm>
            <a:off x="1258888" y="4581525"/>
            <a:ext cx="360362" cy="1512888"/>
          </a:xfrm>
          <a:prstGeom prst="bentConnector3">
            <a:avLst>
              <a:gd name="adj1" fmla="val 49778"/>
            </a:avLst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4641" name="Rectangle 17"/>
          <p:cNvSpPr>
            <a:spLocks noChangeArrowheads="1"/>
          </p:cNvSpPr>
          <p:nvPr/>
        </p:nvSpPr>
        <p:spPr bwMode="auto">
          <a:xfrm>
            <a:off x="7886700" y="4005263"/>
            <a:ext cx="1077913" cy="1152525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80808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altLang="es-MX" sz="1800">
                <a:solidFill>
                  <a:schemeClr val="bg1"/>
                </a:solidFill>
                <a:latin typeface="Arial Narrow" panose="020B0606020202030204" pitchFamily="34" charset="0"/>
              </a:rPr>
              <a:t>SEDIF</a:t>
            </a:r>
            <a:endParaRPr lang="es-ES" altLang="es-MX" sz="180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54642" name="Rectangle 18"/>
          <p:cNvSpPr>
            <a:spLocks noChangeArrowheads="1"/>
          </p:cNvSpPr>
          <p:nvPr/>
        </p:nvSpPr>
        <p:spPr bwMode="auto">
          <a:xfrm>
            <a:off x="7886700" y="5516563"/>
            <a:ext cx="1077913" cy="1011237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80808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altLang="es-MX" sz="1800">
                <a:solidFill>
                  <a:schemeClr val="bg1"/>
                </a:solidFill>
                <a:latin typeface="Arial Narrow" panose="020B0606020202030204" pitchFamily="34" charset="0"/>
              </a:rPr>
              <a:t>Comunidad</a:t>
            </a:r>
            <a:endParaRPr lang="es-ES" altLang="es-MX" sz="180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54643" name="Rectangle 19"/>
          <p:cNvSpPr>
            <a:spLocks noChangeArrowheads="1"/>
          </p:cNvSpPr>
          <p:nvPr/>
        </p:nvSpPr>
        <p:spPr bwMode="auto">
          <a:xfrm>
            <a:off x="7886700" y="2349500"/>
            <a:ext cx="1077913" cy="122555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80808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altLang="es-MX" sz="1800">
                <a:solidFill>
                  <a:schemeClr val="bg1"/>
                </a:solidFill>
                <a:latin typeface="Arial Narrow" panose="020B0606020202030204" pitchFamily="34" charset="0"/>
              </a:rPr>
              <a:t>SMDIF</a:t>
            </a:r>
            <a:endParaRPr lang="es-ES" altLang="es-MX" sz="180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54644" name="AutoShape 20"/>
          <p:cNvSpPr>
            <a:spLocks noChangeArrowheads="1"/>
          </p:cNvSpPr>
          <p:nvPr/>
        </p:nvSpPr>
        <p:spPr bwMode="auto">
          <a:xfrm>
            <a:off x="5219700" y="2852738"/>
            <a:ext cx="2232025" cy="1368425"/>
          </a:xfrm>
          <a:prstGeom prst="foldedCorner">
            <a:avLst>
              <a:gd name="adj" fmla="val 1250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anchor="ctr"/>
          <a:lstStyle/>
          <a:p>
            <a:pPr algn="ctr"/>
            <a:r>
              <a:rPr lang="es-MX" altLang="es-MX" sz="1800" dirty="0">
                <a:latin typeface="Arial Narrow" panose="020B0606020202030204" pitchFamily="34" charset="0"/>
              </a:rPr>
              <a:t>Convenio de colaboración</a:t>
            </a:r>
          </a:p>
          <a:p>
            <a:pPr algn="ctr"/>
            <a:r>
              <a:rPr lang="es-MX" altLang="es-MX" sz="1800" dirty="0">
                <a:latin typeface="Arial Narrow" panose="020B0606020202030204" pitchFamily="34" charset="0"/>
              </a:rPr>
              <a:t>SEDIF-SMDIF</a:t>
            </a:r>
            <a:endParaRPr lang="es-ES" altLang="es-MX" sz="1800" dirty="0">
              <a:latin typeface="Arial Narrow" panose="020B0606020202030204" pitchFamily="34" charset="0"/>
            </a:endParaRPr>
          </a:p>
        </p:txBody>
      </p:sp>
      <p:sp>
        <p:nvSpPr>
          <p:cNvPr id="154645" name="AutoShape 21"/>
          <p:cNvSpPr>
            <a:spLocks noChangeArrowheads="1"/>
          </p:cNvSpPr>
          <p:nvPr/>
        </p:nvSpPr>
        <p:spPr bwMode="auto">
          <a:xfrm>
            <a:off x="5292725" y="5589588"/>
            <a:ext cx="2232025" cy="1079500"/>
          </a:xfrm>
          <a:prstGeom prst="foldedCorner">
            <a:avLst>
              <a:gd name="adj" fmla="val 1250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anchor="ctr"/>
          <a:lstStyle/>
          <a:p>
            <a:pPr algn="ctr"/>
            <a:r>
              <a:rPr lang="es-MX" altLang="es-MX" sz="1800">
                <a:latin typeface="Arial Narrow" panose="020B0606020202030204" pitchFamily="34" charset="0"/>
              </a:rPr>
              <a:t>Acuerdo de participación activa de la comunidad</a:t>
            </a:r>
            <a:endParaRPr lang="es-ES" altLang="es-MX" sz="1800">
              <a:latin typeface="Arial Narrow" panose="020B0606020202030204" pitchFamily="34" charset="0"/>
            </a:endParaRPr>
          </a:p>
        </p:txBody>
      </p:sp>
      <p:cxnSp>
        <p:nvCxnSpPr>
          <p:cNvPr id="154646" name="AutoShape 22"/>
          <p:cNvCxnSpPr>
            <a:cxnSpLocks noChangeShapeType="1"/>
            <a:stCxn id="154644" idx="3"/>
            <a:endCxn id="154643" idx="1"/>
          </p:cNvCxnSpPr>
          <p:nvPr/>
        </p:nvCxnSpPr>
        <p:spPr bwMode="auto">
          <a:xfrm flipV="1">
            <a:off x="7451725" y="2962275"/>
            <a:ext cx="434975" cy="574675"/>
          </a:xfrm>
          <a:prstGeom prst="bentConnector3">
            <a:avLst>
              <a:gd name="adj1" fmla="val 50000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647" name="AutoShape 23"/>
          <p:cNvCxnSpPr>
            <a:cxnSpLocks noChangeShapeType="1"/>
            <a:stCxn id="154644" idx="3"/>
            <a:endCxn id="154641" idx="1"/>
          </p:cNvCxnSpPr>
          <p:nvPr/>
        </p:nvCxnSpPr>
        <p:spPr bwMode="auto">
          <a:xfrm>
            <a:off x="7451725" y="3536950"/>
            <a:ext cx="434975" cy="1044575"/>
          </a:xfrm>
          <a:prstGeom prst="bentConnector3">
            <a:avLst>
              <a:gd name="adj1" fmla="val 50000"/>
            </a:avLst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648" name="AutoShape 24"/>
          <p:cNvCxnSpPr>
            <a:cxnSpLocks noChangeShapeType="1"/>
            <a:stCxn id="154645" idx="0"/>
            <a:endCxn id="154641" idx="2"/>
          </p:cNvCxnSpPr>
          <p:nvPr/>
        </p:nvCxnSpPr>
        <p:spPr bwMode="auto">
          <a:xfrm rot="16200000">
            <a:off x="7201694" y="4364832"/>
            <a:ext cx="431800" cy="2017712"/>
          </a:xfrm>
          <a:prstGeom prst="bentConnector3">
            <a:avLst>
              <a:gd name="adj1" fmla="val 50000"/>
            </a:avLst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649" name="AutoShape 25"/>
          <p:cNvCxnSpPr>
            <a:cxnSpLocks noChangeShapeType="1"/>
            <a:stCxn id="154645" idx="0"/>
            <a:endCxn id="154642" idx="1"/>
          </p:cNvCxnSpPr>
          <p:nvPr/>
        </p:nvCxnSpPr>
        <p:spPr bwMode="auto">
          <a:xfrm rot="5400000" flipV="1">
            <a:off x="6931025" y="5067301"/>
            <a:ext cx="433387" cy="1477962"/>
          </a:xfrm>
          <a:prstGeom prst="bentConnector4">
            <a:avLst>
              <a:gd name="adj1" fmla="val -52745"/>
              <a:gd name="adj2" fmla="val 87755"/>
            </a:avLst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081700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5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30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30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5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5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3000"/>
                                        <p:tgtEl>
                                          <p:spTgt spid="15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3000"/>
                                        <p:tgtEl>
                                          <p:spTgt spid="154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3000"/>
                                        <p:tgtEl>
                                          <p:spTgt spid="154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5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3000"/>
                                        <p:tgtEl>
                                          <p:spTgt spid="15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5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3000"/>
                                        <p:tgtEl>
                                          <p:spTgt spid="15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 animBg="1"/>
      <p:bldP spid="154627" grpId="0" animBg="1"/>
      <p:bldP spid="154629" grpId="0" animBg="1"/>
      <p:bldP spid="154631" grpId="0" animBg="1"/>
      <p:bldP spid="154632" grpId="0" animBg="1"/>
      <p:bldP spid="154633" grpId="0" animBg="1"/>
      <p:bldP spid="154635" grpId="0" animBg="1"/>
      <p:bldP spid="154636" grpId="0" animBg="1"/>
      <p:bldP spid="154641" grpId="0" animBg="1"/>
      <p:bldP spid="154642" grpId="0" animBg="1"/>
      <p:bldP spid="154643" grpId="0" animBg="1"/>
      <p:bldP spid="154644" grpId="0" animBg="1"/>
      <p:bldP spid="1546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2058988" y="2276475"/>
            <a:ext cx="6400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s-ES" altLang="es-MX" sz="2000">
                <a:latin typeface="Arial" panose="020B0604020202020204" pitchFamily="34" charset="0"/>
                <a:cs typeface="Arial" panose="020B0604020202020204" pitchFamily="34" charset="0"/>
              </a:rPr>
              <a:t>Para que un proceso de desarrollo familiar o comunitario perdure a mediano o largo plazo, </a:t>
            </a:r>
            <a:r>
              <a:rPr lang="es-MX" altLang="es-MX" sz="2000">
                <a:latin typeface="Arial" panose="020B0604020202020204" pitchFamily="34" charset="0"/>
                <a:cs typeface="Arial" panose="020B0604020202020204" pitchFamily="34" charset="0"/>
              </a:rPr>
              <a:t>se requiere:</a:t>
            </a:r>
            <a:endParaRPr lang="es-ES" altLang="es-MX" sz="2000">
              <a:latin typeface="Arial" panose="020B0604020202020204" pitchFamily="34" charset="0"/>
            </a:endParaRPr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2124075" y="4581525"/>
            <a:ext cx="6159500" cy="588963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altLang="es-MX" sz="3200" b="1">
                <a:latin typeface="Arial Narrow" panose="020B0606020202030204" pitchFamily="34" charset="0"/>
              </a:rPr>
              <a:t>Participación Social</a:t>
            </a:r>
            <a:endParaRPr lang="es-ES" altLang="es-MX" b="1">
              <a:latin typeface="Arial Narrow" panose="020B0606020202030204" pitchFamily="34" charset="0"/>
            </a:endParaRPr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2124075" y="3789363"/>
            <a:ext cx="6172200" cy="588962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altLang="es-MX" sz="3200" b="1">
                <a:latin typeface="Arial Narrow" panose="020B0606020202030204" pitchFamily="34" charset="0"/>
              </a:rPr>
              <a:t>Organización Comunitaria</a:t>
            </a: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2133600" y="5410200"/>
            <a:ext cx="6172200" cy="588963"/>
          </a:xfrm>
          <a:prstGeom prst="rect">
            <a:avLst/>
          </a:prstGeom>
          <a:noFill/>
          <a:ln w="9525">
            <a:solidFill>
              <a:srgbClr val="3399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altLang="es-MX" sz="3200" b="1">
                <a:latin typeface="Arial Narrow" panose="020B0606020202030204" pitchFamily="34" charset="0"/>
              </a:rPr>
              <a:t>Proceso  Formativo-Educativo</a:t>
            </a:r>
            <a:endParaRPr lang="es-MX" altLang="es-MX" b="1">
              <a:latin typeface="Arial Narrow" panose="020B0606020202030204" pitchFamily="34" charset="0"/>
            </a:endParaRPr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auto">
          <a:xfrm rot="5400000">
            <a:off x="-2569368" y="3298031"/>
            <a:ext cx="6400800" cy="261937"/>
          </a:xfrm>
          <a:prstGeom prst="rect">
            <a:avLst/>
          </a:prstGeom>
          <a:solidFill>
            <a:srgbClr val="33CC33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altLang="es-MX" sz="180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auto">
          <a:xfrm>
            <a:off x="1092200" y="1125538"/>
            <a:ext cx="6503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MX" sz="3600" b="1" dirty="0">
                <a:solidFill>
                  <a:srgbClr val="33CC33"/>
                </a:solidFill>
                <a:latin typeface="Arial" panose="020B0604020202020204" pitchFamily="34" charset="0"/>
              </a:rPr>
              <a:t>Estrategia de sostenibilidad</a:t>
            </a:r>
            <a:endParaRPr lang="es-ES" altLang="es-MX" sz="3600" b="1" dirty="0">
              <a:solidFill>
                <a:srgbClr val="33CC33"/>
              </a:solidFill>
              <a:latin typeface="Arial" panose="020B0604020202020204" pitchFamily="34" charset="0"/>
            </a:endParaRPr>
          </a:p>
        </p:txBody>
      </p:sp>
      <p:grpSp>
        <p:nvGrpSpPr>
          <p:cNvPr id="137224" name="Group 8"/>
          <p:cNvGrpSpPr>
            <a:grpSpLocks/>
          </p:cNvGrpSpPr>
          <p:nvPr/>
        </p:nvGrpSpPr>
        <p:grpSpPr bwMode="auto">
          <a:xfrm>
            <a:off x="5867400" y="188913"/>
            <a:ext cx="3097213" cy="719137"/>
            <a:chOff x="2608" y="2251"/>
            <a:chExt cx="2495" cy="680"/>
          </a:xfrm>
        </p:grpSpPr>
        <p:grpSp>
          <p:nvGrpSpPr>
            <p:cNvPr id="137225" name="Group 9"/>
            <p:cNvGrpSpPr>
              <a:grpSpLocks/>
            </p:cNvGrpSpPr>
            <p:nvPr/>
          </p:nvGrpSpPr>
          <p:grpSpPr bwMode="auto">
            <a:xfrm>
              <a:off x="2699" y="2296"/>
              <a:ext cx="591" cy="541"/>
              <a:chOff x="158" y="313"/>
              <a:chExt cx="4368" cy="4202"/>
            </a:xfrm>
          </p:grpSpPr>
          <p:sp>
            <p:nvSpPr>
              <p:cNvPr id="137226" name="AutoShape 10"/>
              <p:cNvSpPr>
                <a:spLocks noChangeArrowheads="1"/>
              </p:cNvSpPr>
              <p:nvPr/>
            </p:nvSpPr>
            <p:spPr bwMode="auto">
              <a:xfrm rot="7592516">
                <a:off x="291" y="2568"/>
                <a:ext cx="2619" cy="1276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37227" name="Oval 11"/>
              <p:cNvSpPr>
                <a:spLocks noChangeArrowheads="1"/>
              </p:cNvSpPr>
              <p:nvPr/>
            </p:nvSpPr>
            <p:spPr bwMode="auto">
              <a:xfrm rot="16399360">
                <a:off x="1033" y="980"/>
                <a:ext cx="2428" cy="1094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es-MX" altLang="es-MX"/>
              </a:p>
            </p:txBody>
          </p:sp>
          <p:sp>
            <p:nvSpPr>
              <p:cNvPr id="137228" name="AutoShape 12"/>
              <p:cNvSpPr>
                <a:spLocks noChangeArrowheads="1"/>
              </p:cNvSpPr>
              <p:nvPr/>
            </p:nvSpPr>
            <p:spPr bwMode="auto">
              <a:xfrm>
                <a:off x="2286" y="948"/>
                <a:ext cx="1352" cy="1443"/>
              </a:xfrm>
              <a:prstGeom prst="pentagon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/>
              <a:lstStyle/>
              <a:p>
                <a:pPr algn="ctr" eaLnBrk="0" hangingPunct="0"/>
                <a:endParaRPr lang="es-MX" altLang="es-MX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137229" name="Oval 13"/>
              <p:cNvSpPr>
                <a:spLocks noChangeArrowheads="1"/>
              </p:cNvSpPr>
              <p:nvPr/>
            </p:nvSpPr>
            <p:spPr bwMode="auto">
              <a:xfrm rot="12095664">
                <a:off x="158" y="1377"/>
                <a:ext cx="2210" cy="1178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37230" name="AutoShape 14"/>
              <p:cNvSpPr>
                <a:spLocks noChangeArrowheads="1"/>
              </p:cNvSpPr>
              <p:nvPr/>
            </p:nvSpPr>
            <p:spPr bwMode="auto">
              <a:xfrm rot="7592516">
                <a:off x="291" y="2568"/>
                <a:ext cx="2619" cy="1276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37231" name="Oval 15"/>
              <p:cNvSpPr>
                <a:spLocks noChangeArrowheads="1"/>
              </p:cNvSpPr>
              <p:nvPr/>
            </p:nvSpPr>
            <p:spPr bwMode="auto">
              <a:xfrm rot="19992122">
                <a:off x="2224" y="1361"/>
                <a:ext cx="2302" cy="1178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37232" name="Oval 16"/>
              <p:cNvSpPr>
                <a:spLocks noChangeArrowheads="1"/>
              </p:cNvSpPr>
              <p:nvPr/>
            </p:nvSpPr>
            <p:spPr bwMode="auto">
              <a:xfrm rot="-3189177">
                <a:off x="1940" y="1428"/>
                <a:ext cx="1619" cy="801"/>
              </a:xfrm>
              <a:prstGeom prst="ellipse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/>
              <a:lstStyle/>
              <a:p>
                <a:pPr eaLnBrk="0" hangingPunct="0"/>
                <a:endParaRPr lang="es-MX" altLang="es-MX" sz="1200"/>
              </a:p>
            </p:txBody>
          </p:sp>
          <p:sp>
            <p:nvSpPr>
              <p:cNvPr id="137233" name="Oval 17"/>
              <p:cNvSpPr>
                <a:spLocks noChangeArrowheads="1"/>
              </p:cNvSpPr>
              <p:nvPr/>
            </p:nvSpPr>
            <p:spPr bwMode="auto">
              <a:xfrm rot="-7598887">
                <a:off x="901" y="1455"/>
                <a:ext cx="1610" cy="761"/>
              </a:xfrm>
              <a:prstGeom prst="ellipse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7234" name="Oval 18"/>
              <p:cNvSpPr>
                <a:spLocks noChangeArrowheads="1"/>
              </p:cNvSpPr>
              <p:nvPr/>
            </p:nvSpPr>
            <p:spPr bwMode="auto">
              <a:xfrm rot="-11844700">
                <a:off x="867" y="2395"/>
                <a:ext cx="1306" cy="863"/>
              </a:xfrm>
              <a:prstGeom prst="ellipse">
                <a:avLst/>
              </a:prstGeom>
              <a:solidFill>
                <a:srgbClr val="CC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280552" dir="5088334" algn="ctr" rotWithShape="0">
                        <a:srgbClr val="99CCFF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7235" name="Oval 19"/>
              <p:cNvSpPr>
                <a:spLocks noChangeArrowheads="1"/>
              </p:cNvSpPr>
              <p:nvPr/>
            </p:nvSpPr>
            <p:spPr bwMode="auto">
              <a:xfrm rot="997161">
                <a:off x="2343" y="2397"/>
                <a:ext cx="1463" cy="904"/>
              </a:xfrm>
              <a:prstGeom prst="ellipse">
                <a:avLst/>
              </a:prstGeom>
              <a:solidFill>
                <a:srgbClr val="FF6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7236" name="Oval 20"/>
              <p:cNvSpPr>
                <a:spLocks noChangeArrowheads="1"/>
              </p:cNvSpPr>
              <p:nvPr/>
            </p:nvSpPr>
            <p:spPr bwMode="auto">
              <a:xfrm rot="-16200000">
                <a:off x="1518" y="3029"/>
                <a:ext cx="1464" cy="717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7237" name="Oval 21"/>
              <p:cNvSpPr>
                <a:spLocks noChangeArrowheads="1"/>
              </p:cNvSpPr>
              <p:nvPr/>
            </p:nvSpPr>
            <p:spPr bwMode="auto">
              <a:xfrm>
                <a:off x="1974" y="2226"/>
                <a:ext cx="572" cy="603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grpSp>
          <p:nvGrpSpPr>
            <p:cNvPr id="137238" name="Group 22"/>
            <p:cNvGrpSpPr>
              <a:grpSpLocks/>
            </p:cNvGrpSpPr>
            <p:nvPr/>
          </p:nvGrpSpPr>
          <p:grpSpPr bwMode="auto">
            <a:xfrm>
              <a:off x="3061" y="2710"/>
              <a:ext cx="1950" cy="130"/>
              <a:chOff x="1128" y="2016"/>
              <a:chExt cx="3816" cy="414"/>
            </a:xfrm>
          </p:grpSpPr>
          <p:sp>
            <p:nvSpPr>
              <p:cNvPr id="137239" name="WordArt 23"/>
              <p:cNvSpPr>
                <a:spLocks noChangeArrowheads="1" noChangeShapeType="1"/>
              </p:cNvSpPr>
              <p:nvPr/>
            </p:nvSpPr>
            <p:spPr bwMode="auto">
              <a:xfrm>
                <a:off x="3216" y="2016"/>
                <a:ext cx="624" cy="414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s-MX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accent2"/>
                    </a:solidFill>
                    <a:latin typeface="Arial Black" panose="020B0A04020102020204" pitchFamily="34" charset="0"/>
                  </a:rPr>
                  <a:t>DIF</a:t>
                </a:r>
              </a:p>
            </p:txBody>
          </p:sp>
          <p:sp>
            <p:nvSpPr>
              <p:cNvPr id="137240" name="WordArt 24"/>
              <p:cNvSpPr>
                <a:spLocks noChangeArrowheads="1" noChangeShapeType="1"/>
              </p:cNvSpPr>
              <p:nvPr/>
            </p:nvSpPr>
            <p:spPr bwMode="auto">
              <a:xfrm>
                <a:off x="1128" y="2016"/>
                <a:ext cx="3816" cy="414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s-MX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accent2"/>
                    </a:solidFill>
                    <a:latin typeface="Arial Black" panose="020B0A04020102020204" pitchFamily="34" charset="0"/>
                  </a:rPr>
                  <a:t>Comunidad         erente</a:t>
                </a:r>
              </a:p>
            </p:txBody>
          </p:sp>
        </p:grpSp>
        <p:sp>
          <p:nvSpPr>
            <p:cNvPr id="137241" name="AutoShape 25"/>
            <p:cNvSpPr>
              <a:spLocks noChangeArrowheads="1"/>
            </p:cNvSpPr>
            <p:nvPr/>
          </p:nvSpPr>
          <p:spPr bwMode="auto">
            <a:xfrm>
              <a:off x="2608" y="2251"/>
              <a:ext cx="2495" cy="6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65154983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animBg="1" autoUpdateAnimBg="0"/>
      <p:bldP spid="137220" grpId="0" animBg="1" autoUpdateAnimBg="0"/>
      <p:bldP spid="137221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251520" y="646113"/>
            <a:ext cx="8785225" cy="5400675"/>
            <a:chOff x="250825" y="836613"/>
            <a:chExt cx="8785225" cy="5400675"/>
          </a:xfrm>
        </p:grpSpPr>
        <p:sp>
          <p:nvSpPr>
            <p:cNvPr id="149506" name="Rectangle 2"/>
            <p:cNvSpPr>
              <a:spLocks noChangeArrowheads="1"/>
            </p:cNvSpPr>
            <p:nvPr/>
          </p:nvSpPr>
          <p:spPr bwMode="auto">
            <a:xfrm rot="10800000" flipV="1">
              <a:off x="250825" y="5322888"/>
              <a:ext cx="2743200" cy="91440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MX" altLang="es-MX" sz="2000" b="1" dirty="0">
                  <a:latin typeface="Arial Narrow" panose="020B0606020202030204" pitchFamily="34" charset="0"/>
                </a:rPr>
                <a:t>Proceso Formativo </a:t>
              </a:r>
            </a:p>
            <a:p>
              <a:pPr algn="ctr"/>
              <a:r>
                <a:rPr lang="es-MX" altLang="es-MX" sz="2000" b="1" dirty="0">
                  <a:latin typeface="Arial Narrow" panose="020B0606020202030204" pitchFamily="34" charset="0"/>
                </a:rPr>
                <a:t>Educativo</a:t>
              </a:r>
              <a:endParaRPr lang="es-ES" altLang="es-MX" sz="2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49508" name="Rectangle 4"/>
            <p:cNvSpPr>
              <a:spLocks noChangeArrowheads="1"/>
            </p:cNvSpPr>
            <p:nvPr/>
          </p:nvSpPr>
          <p:spPr bwMode="auto">
            <a:xfrm>
              <a:off x="3348038" y="5373688"/>
              <a:ext cx="792162" cy="792162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MX" altLang="es-MX" sz="1800">
                  <a:latin typeface="Arial Narrow" panose="020B0606020202030204" pitchFamily="34" charset="0"/>
                </a:rPr>
                <a:t>Informar</a:t>
              </a:r>
              <a:endParaRPr lang="es-ES" altLang="es-MX" sz="1800">
                <a:latin typeface="Arial Narrow" panose="020B0606020202030204" pitchFamily="34" charset="0"/>
              </a:endParaRPr>
            </a:p>
          </p:txBody>
        </p:sp>
        <p:sp>
          <p:nvSpPr>
            <p:cNvPr id="149509" name="Rectangle 5"/>
            <p:cNvSpPr>
              <a:spLocks noChangeArrowheads="1"/>
            </p:cNvSpPr>
            <p:nvPr/>
          </p:nvSpPr>
          <p:spPr bwMode="auto">
            <a:xfrm>
              <a:off x="4213225" y="5373688"/>
              <a:ext cx="792163" cy="792162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MX" altLang="es-MX" sz="1800">
                  <a:latin typeface="Arial Narrow" panose="020B0606020202030204" pitchFamily="34" charset="0"/>
                </a:rPr>
                <a:t>Orientar </a:t>
              </a:r>
              <a:endParaRPr lang="es-ES" altLang="es-MX" sz="1800">
                <a:latin typeface="Arial Narrow" panose="020B0606020202030204" pitchFamily="34" charset="0"/>
              </a:endParaRPr>
            </a:p>
          </p:txBody>
        </p:sp>
        <p:sp>
          <p:nvSpPr>
            <p:cNvPr id="149510" name="Rectangle 6"/>
            <p:cNvSpPr>
              <a:spLocks noChangeArrowheads="1"/>
            </p:cNvSpPr>
            <p:nvPr/>
          </p:nvSpPr>
          <p:spPr bwMode="auto">
            <a:xfrm>
              <a:off x="5148263" y="5373688"/>
              <a:ext cx="1296987" cy="792162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MX" altLang="es-MX" sz="1800" dirty="0">
                  <a:latin typeface="Arial Narrow" panose="020B0606020202030204" pitchFamily="34" charset="0"/>
                </a:rPr>
                <a:t>Capacitar</a:t>
              </a:r>
              <a:endParaRPr lang="es-ES" altLang="es-MX" sz="1800" dirty="0">
                <a:latin typeface="Arial Narrow" panose="020B0606020202030204" pitchFamily="34" charset="0"/>
              </a:endParaRPr>
            </a:p>
          </p:txBody>
        </p:sp>
        <p:sp>
          <p:nvSpPr>
            <p:cNvPr id="149511" name="Rectangle 7"/>
            <p:cNvSpPr>
              <a:spLocks noChangeArrowheads="1"/>
            </p:cNvSpPr>
            <p:nvPr/>
          </p:nvSpPr>
          <p:spPr bwMode="auto">
            <a:xfrm>
              <a:off x="6516688" y="5373688"/>
              <a:ext cx="1223962" cy="792162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MX" altLang="es-MX" sz="1800">
                  <a:latin typeface="Arial Narrow" panose="020B0606020202030204" pitchFamily="34" charset="0"/>
                </a:rPr>
                <a:t>Formar</a:t>
              </a:r>
              <a:endParaRPr lang="es-ES" altLang="es-MX" sz="1800">
                <a:latin typeface="Arial Narrow" panose="020B0606020202030204" pitchFamily="34" charset="0"/>
              </a:endParaRPr>
            </a:p>
          </p:txBody>
        </p:sp>
        <p:sp>
          <p:nvSpPr>
            <p:cNvPr id="149512" name="Rectangle 8"/>
            <p:cNvSpPr>
              <a:spLocks noChangeArrowheads="1"/>
            </p:cNvSpPr>
            <p:nvPr/>
          </p:nvSpPr>
          <p:spPr bwMode="auto">
            <a:xfrm>
              <a:off x="7900988" y="5373688"/>
              <a:ext cx="1116012" cy="79216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MX" altLang="es-MX" sz="1800">
                  <a:solidFill>
                    <a:schemeClr val="bg1"/>
                  </a:solidFill>
                  <a:latin typeface="Arial Narrow" panose="020B0606020202030204" pitchFamily="34" charset="0"/>
                </a:rPr>
                <a:t>Formar</a:t>
              </a:r>
              <a:r>
                <a:rPr lang="es-MX" altLang="es-MX" sz="1800">
                  <a:latin typeface="Arial Narrow" panose="020B0606020202030204" pitchFamily="34" charset="0"/>
                </a:rPr>
                <a:t> </a:t>
              </a:r>
            </a:p>
            <a:p>
              <a:pPr algn="ctr"/>
              <a:r>
                <a:rPr lang="es-MX" altLang="es-MX" sz="1800">
                  <a:solidFill>
                    <a:schemeClr val="bg1"/>
                  </a:solidFill>
                  <a:latin typeface="Arial Narrow" panose="020B0606020202030204" pitchFamily="34" charset="0"/>
                </a:rPr>
                <a:t>formadores</a:t>
              </a:r>
              <a:endParaRPr lang="es-ES" altLang="es-MX" sz="180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49513" name="Rectangle 9"/>
            <p:cNvSpPr>
              <a:spLocks noChangeArrowheads="1"/>
            </p:cNvSpPr>
            <p:nvPr/>
          </p:nvSpPr>
          <p:spPr bwMode="auto">
            <a:xfrm rot="10800000" flipV="1">
              <a:off x="250825" y="3429000"/>
              <a:ext cx="2743200" cy="120173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s-ES" altLang="es-MX" sz="2000" b="1">
                  <a:latin typeface="Arial Narrow" panose="020B0606020202030204" pitchFamily="34" charset="0"/>
                </a:rPr>
                <a:t>Participación comunitaria en la toma de decisiones</a:t>
              </a:r>
            </a:p>
          </p:txBody>
        </p:sp>
        <p:sp>
          <p:nvSpPr>
            <p:cNvPr id="149514" name="Rectangle 10"/>
            <p:cNvSpPr>
              <a:spLocks noChangeArrowheads="1"/>
            </p:cNvSpPr>
            <p:nvPr/>
          </p:nvSpPr>
          <p:spPr bwMode="auto">
            <a:xfrm>
              <a:off x="3348038" y="3429000"/>
              <a:ext cx="1655762" cy="1222375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MX" altLang="es-MX" sz="1800">
                  <a:latin typeface="Arial Narrow" panose="020B0606020202030204" pitchFamily="34" charset="0"/>
                </a:rPr>
                <a:t>Colaboradores</a:t>
              </a:r>
              <a:endParaRPr lang="es-ES" altLang="es-MX" sz="1800">
                <a:latin typeface="Arial Narrow" panose="020B0606020202030204" pitchFamily="34" charset="0"/>
              </a:endParaRPr>
            </a:p>
          </p:txBody>
        </p:sp>
        <p:sp>
          <p:nvSpPr>
            <p:cNvPr id="149515" name="Rectangle 11"/>
            <p:cNvSpPr>
              <a:spLocks noChangeArrowheads="1"/>
            </p:cNvSpPr>
            <p:nvPr/>
          </p:nvSpPr>
          <p:spPr bwMode="auto">
            <a:xfrm>
              <a:off x="5148263" y="3429000"/>
              <a:ext cx="2663825" cy="1223963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MX" altLang="es-MX" sz="1800">
                  <a:latin typeface="Arial Narrow" panose="020B0606020202030204" pitchFamily="34" charset="0"/>
                </a:rPr>
                <a:t>Participantes </a:t>
              </a:r>
            </a:p>
            <a:p>
              <a:pPr algn="ctr"/>
              <a:r>
                <a:rPr lang="es-MX" altLang="es-MX" sz="1800">
                  <a:latin typeface="Arial Narrow" panose="020B0606020202030204" pitchFamily="34" charset="0"/>
                </a:rPr>
                <a:t>Activos</a:t>
              </a:r>
              <a:endParaRPr lang="es-ES" altLang="es-MX" sz="1800">
                <a:latin typeface="Arial Narrow" panose="020B0606020202030204" pitchFamily="34" charset="0"/>
              </a:endParaRPr>
            </a:p>
          </p:txBody>
        </p:sp>
        <p:sp>
          <p:nvSpPr>
            <p:cNvPr id="149516" name="Rectangle 12"/>
            <p:cNvSpPr>
              <a:spLocks noChangeArrowheads="1"/>
            </p:cNvSpPr>
            <p:nvPr/>
          </p:nvSpPr>
          <p:spPr bwMode="auto">
            <a:xfrm>
              <a:off x="7885113" y="3429000"/>
              <a:ext cx="1150937" cy="1223963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MX" altLang="es-MX" sz="1800">
                  <a:solidFill>
                    <a:schemeClr val="bg1"/>
                  </a:solidFill>
                  <a:latin typeface="Arial Narrow" panose="020B0606020202030204" pitchFamily="34" charset="0"/>
                </a:rPr>
                <a:t>Promotores</a:t>
              </a:r>
            </a:p>
            <a:p>
              <a:pPr algn="ctr"/>
              <a:r>
                <a:rPr lang="es-MX" altLang="es-MX" sz="1800">
                  <a:solidFill>
                    <a:schemeClr val="bg1"/>
                  </a:solidFill>
                  <a:latin typeface="Arial Narrow" panose="020B0606020202030204" pitchFamily="34" charset="0"/>
                </a:rPr>
                <a:t>Comunitarios</a:t>
              </a:r>
              <a:endParaRPr lang="es-ES" altLang="es-MX" sz="180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49517" name="Rectangle 13"/>
            <p:cNvSpPr>
              <a:spLocks noChangeArrowheads="1"/>
            </p:cNvSpPr>
            <p:nvPr/>
          </p:nvSpPr>
          <p:spPr bwMode="auto">
            <a:xfrm rot="10800000" flipV="1">
              <a:off x="250825" y="1552575"/>
              <a:ext cx="2743200" cy="91440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MX" altLang="es-MX" sz="2000" b="1">
                  <a:latin typeface="Arial Narrow" panose="020B0606020202030204" pitchFamily="34" charset="0"/>
                </a:rPr>
                <a:t>Organización autogestiva</a:t>
              </a:r>
              <a:endParaRPr lang="es-ES" altLang="es-MX" sz="2000" b="1">
                <a:latin typeface="Arial Narrow" panose="020B0606020202030204" pitchFamily="34" charset="0"/>
              </a:endParaRPr>
            </a:p>
          </p:txBody>
        </p:sp>
        <p:sp>
          <p:nvSpPr>
            <p:cNvPr id="149518" name="Oval 14"/>
            <p:cNvSpPr>
              <a:spLocks noChangeArrowheads="1"/>
            </p:cNvSpPr>
            <p:nvPr/>
          </p:nvSpPr>
          <p:spPr bwMode="auto">
            <a:xfrm>
              <a:off x="3419475" y="1268413"/>
              <a:ext cx="1524000" cy="152400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MX" altLang="es-MX" sz="1800">
                  <a:latin typeface="Arial Narrow" panose="020B0606020202030204" pitchFamily="34" charset="0"/>
                </a:rPr>
                <a:t>Asamblea</a:t>
              </a:r>
              <a:endParaRPr lang="es-ES" altLang="es-MX" sz="1800">
                <a:latin typeface="Arial Narrow" panose="020B0606020202030204" pitchFamily="34" charset="0"/>
              </a:endParaRPr>
            </a:p>
          </p:txBody>
        </p:sp>
        <p:sp>
          <p:nvSpPr>
            <p:cNvPr id="149519" name="Oval 15"/>
            <p:cNvSpPr>
              <a:spLocks noChangeArrowheads="1"/>
            </p:cNvSpPr>
            <p:nvPr/>
          </p:nvSpPr>
          <p:spPr bwMode="auto">
            <a:xfrm>
              <a:off x="5157788" y="1484313"/>
              <a:ext cx="1143000" cy="99060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MX" altLang="es-MX" sz="1800">
                  <a:latin typeface="Arial Narrow" panose="020B0606020202030204" pitchFamily="34" charset="0"/>
                </a:rPr>
                <a:t>Grupo de </a:t>
              </a:r>
            </a:p>
            <a:p>
              <a:pPr algn="ctr"/>
              <a:r>
                <a:rPr lang="es-MX" altLang="es-MX" sz="1800">
                  <a:latin typeface="Arial Narrow" panose="020B0606020202030204" pitchFamily="34" charset="0"/>
                </a:rPr>
                <a:t>desarrollo</a:t>
              </a:r>
              <a:endParaRPr lang="es-ES" altLang="es-MX" sz="1800">
                <a:latin typeface="Arial Narrow" panose="020B0606020202030204" pitchFamily="34" charset="0"/>
              </a:endParaRPr>
            </a:p>
          </p:txBody>
        </p:sp>
        <p:grpSp>
          <p:nvGrpSpPr>
            <p:cNvPr id="149520" name="Group 16"/>
            <p:cNvGrpSpPr>
              <a:grpSpLocks/>
            </p:cNvGrpSpPr>
            <p:nvPr/>
          </p:nvGrpSpPr>
          <p:grpSpPr bwMode="auto">
            <a:xfrm>
              <a:off x="6330950" y="836613"/>
              <a:ext cx="762000" cy="2362200"/>
              <a:chOff x="2400" y="1392"/>
              <a:chExt cx="480" cy="1488"/>
            </a:xfrm>
          </p:grpSpPr>
          <p:sp>
            <p:nvSpPr>
              <p:cNvPr id="149521" name="Oval 17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480" cy="432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MX" altLang="es-MX" sz="1800">
                    <a:latin typeface="Arial Narrow" panose="020B0606020202030204" pitchFamily="34" charset="0"/>
                  </a:rPr>
                  <a:t>comisión</a:t>
                </a:r>
                <a:endParaRPr lang="es-ES" altLang="es-MX" sz="1800">
                  <a:latin typeface="Arial Narrow" panose="020B0606020202030204" pitchFamily="34" charset="0"/>
                </a:endParaRPr>
              </a:p>
            </p:txBody>
          </p:sp>
          <p:sp>
            <p:nvSpPr>
              <p:cNvPr id="149522" name="Oval 18"/>
              <p:cNvSpPr>
                <a:spLocks noChangeArrowheads="1"/>
              </p:cNvSpPr>
              <p:nvPr/>
            </p:nvSpPr>
            <p:spPr bwMode="auto">
              <a:xfrm>
                <a:off x="2400" y="1920"/>
                <a:ext cx="480" cy="432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MX" altLang="es-MX" sz="1800">
                    <a:latin typeface="Arial Narrow" panose="020B0606020202030204" pitchFamily="34" charset="0"/>
                  </a:rPr>
                  <a:t>comisión</a:t>
                </a:r>
                <a:endParaRPr lang="es-ES" altLang="es-MX" sz="1800">
                  <a:latin typeface="Arial Narrow" panose="020B0606020202030204" pitchFamily="34" charset="0"/>
                </a:endParaRPr>
              </a:p>
            </p:txBody>
          </p:sp>
          <p:sp>
            <p:nvSpPr>
              <p:cNvPr id="149523" name="Oval 19"/>
              <p:cNvSpPr>
                <a:spLocks noChangeArrowheads="1"/>
              </p:cNvSpPr>
              <p:nvPr/>
            </p:nvSpPr>
            <p:spPr bwMode="auto">
              <a:xfrm>
                <a:off x="2400" y="2448"/>
                <a:ext cx="480" cy="432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MX" altLang="es-MX" sz="1800">
                    <a:latin typeface="Arial Narrow" panose="020B0606020202030204" pitchFamily="34" charset="0"/>
                  </a:rPr>
                  <a:t>comisión</a:t>
                </a:r>
                <a:endParaRPr lang="es-ES" altLang="es-MX" sz="1800"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149524" name="Rectangle 20"/>
            <p:cNvSpPr>
              <a:spLocks noChangeArrowheads="1"/>
            </p:cNvSpPr>
            <p:nvPr/>
          </p:nvSpPr>
          <p:spPr bwMode="auto">
            <a:xfrm>
              <a:off x="7924800" y="909638"/>
              <a:ext cx="1066800" cy="2160587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MX" altLang="es-MX" sz="1800">
                  <a:solidFill>
                    <a:schemeClr val="bg1"/>
                  </a:solidFill>
                  <a:latin typeface="Arial Narrow" panose="020B0606020202030204" pitchFamily="34" charset="0"/>
                </a:rPr>
                <a:t>Plan </a:t>
              </a:r>
            </a:p>
            <a:p>
              <a:pPr algn="ctr"/>
              <a:r>
                <a:rPr lang="es-MX" altLang="es-MX" sz="1800">
                  <a:solidFill>
                    <a:schemeClr val="bg1"/>
                  </a:solidFill>
                  <a:latin typeface="Arial Narrow" panose="020B0606020202030204" pitchFamily="34" charset="0"/>
                </a:rPr>
                <a:t>Estratégico </a:t>
              </a:r>
            </a:p>
            <a:p>
              <a:pPr algn="ctr"/>
              <a:r>
                <a:rPr lang="es-MX" altLang="es-MX" sz="1800">
                  <a:solidFill>
                    <a:schemeClr val="bg1"/>
                  </a:solidFill>
                  <a:latin typeface="Arial Narrow" panose="020B0606020202030204" pitchFamily="34" charset="0"/>
                </a:rPr>
                <a:t>Comunitario</a:t>
              </a:r>
              <a:endParaRPr lang="es-ES" altLang="es-MX" sz="180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grpSp>
          <p:nvGrpSpPr>
            <p:cNvPr id="149525" name="Group 21"/>
            <p:cNvGrpSpPr>
              <a:grpSpLocks/>
            </p:cNvGrpSpPr>
            <p:nvPr/>
          </p:nvGrpSpPr>
          <p:grpSpPr bwMode="auto">
            <a:xfrm>
              <a:off x="7131050" y="935038"/>
              <a:ext cx="609600" cy="2133600"/>
              <a:chOff x="4492" y="1768"/>
              <a:chExt cx="384" cy="1344"/>
            </a:xfrm>
          </p:grpSpPr>
          <p:sp>
            <p:nvSpPr>
              <p:cNvPr id="149526" name="Rectangle 22"/>
              <p:cNvSpPr>
                <a:spLocks noChangeArrowheads="1"/>
              </p:cNvSpPr>
              <p:nvPr/>
            </p:nvSpPr>
            <p:spPr bwMode="auto">
              <a:xfrm>
                <a:off x="4492" y="1768"/>
                <a:ext cx="384" cy="336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MX" altLang="es-MX" sz="1800">
                    <a:latin typeface="Arial Narrow" panose="020B0606020202030204" pitchFamily="34" charset="0"/>
                  </a:rPr>
                  <a:t>Plan</a:t>
                </a:r>
                <a:endParaRPr lang="es-ES" altLang="es-MX" sz="1800">
                  <a:latin typeface="Arial Narrow" panose="020B0606020202030204" pitchFamily="34" charset="0"/>
                </a:endParaRPr>
              </a:p>
            </p:txBody>
          </p:sp>
          <p:sp>
            <p:nvSpPr>
              <p:cNvPr id="149527" name="Rectangle 23"/>
              <p:cNvSpPr>
                <a:spLocks noChangeArrowheads="1"/>
              </p:cNvSpPr>
              <p:nvPr/>
            </p:nvSpPr>
            <p:spPr bwMode="auto">
              <a:xfrm>
                <a:off x="4492" y="2296"/>
                <a:ext cx="384" cy="336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MX" altLang="es-MX" sz="1800">
                    <a:latin typeface="Arial Narrow" panose="020B0606020202030204" pitchFamily="34" charset="0"/>
                  </a:rPr>
                  <a:t>Plan</a:t>
                </a:r>
                <a:endParaRPr lang="es-ES" altLang="es-MX" sz="1800">
                  <a:latin typeface="Arial Narrow" panose="020B0606020202030204" pitchFamily="34" charset="0"/>
                </a:endParaRPr>
              </a:p>
            </p:txBody>
          </p:sp>
          <p:sp>
            <p:nvSpPr>
              <p:cNvPr id="149528" name="Rectangle 24"/>
              <p:cNvSpPr>
                <a:spLocks noChangeArrowheads="1"/>
              </p:cNvSpPr>
              <p:nvPr/>
            </p:nvSpPr>
            <p:spPr bwMode="auto">
              <a:xfrm>
                <a:off x="4492" y="2776"/>
                <a:ext cx="384" cy="336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MX" altLang="es-MX" sz="1800">
                    <a:latin typeface="Arial Narrow" panose="020B0606020202030204" pitchFamily="34" charset="0"/>
                  </a:rPr>
                  <a:t>Plan</a:t>
                </a:r>
                <a:endParaRPr lang="es-ES" altLang="es-MX" sz="1800">
                  <a:latin typeface="Arial Narrow" panose="020B0606020202030204" pitchFamily="34" charset="0"/>
                </a:endParaRPr>
              </a:p>
            </p:txBody>
          </p:sp>
        </p:grpSp>
      </p:grp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2987675" y="188913"/>
            <a:ext cx="3529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s-ES" altLang="es-MX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Proceso de intervención</a:t>
            </a:r>
            <a:endParaRPr lang="es-MX" altLang="es-MX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925840" y="234732"/>
            <a:ext cx="33393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MX" sz="3600" b="1" dirty="0">
                <a:solidFill>
                  <a:srgbClr val="33CC33"/>
                </a:solidFill>
                <a:latin typeface="Arial" panose="020B0604020202020204" pitchFamily="34" charset="0"/>
              </a:rPr>
              <a:t>Sostenibilidad</a:t>
            </a:r>
            <a:endParaRPr lang="es-ES" altLang="es-MX" sz="3600" b="1" dirty="0">
              <a:solidFill>
                <a:srgbClr val="33CC33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60833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50" name="Group 18"/>
          <p:cNvGrpSpPr>
            <a:grpSpLocks/>
          </p:cNvGrpSpPr>
          <p:nvPr/>
        </p:nvGrpSpPr>
        <p:grpSpPr bwMode="auto">
          <a:xfrm>
            <a:off x="0" y="609600"/>
            <a:ext cx="7696200" cy="1295400"/>
            <a:chOff x="336" y="432"/>
            <a:chExt cx="5424" cy="816"/>
          </a:xfrm>
        </p:grpSpPr>
        <p:grpSp>
          <p:nvGrpSpPr>
            <p:cNvPr id="18451" name="Group 19"/>
            <p:cNvGrpSpPr>
              <a:grpSpLocks/>
            </p:cNvGrpSpPr>
            <p:nvPr/>
          </p:nvGrpSpPr>
          <p:grpSpPr bwMode="auto">
            <a:xfrm>
              <a:off x="336" y="864"/>
              <a:ext cx="5424" cy="384"/>
              <a:chOff x="384" y="912"/>
              <a:chExt cx="5424" cy="384"/>
            </a:xfrm>
          </p:grpSpPr>
          <p:sp>
            <p:nvSpPr>
              <p:cNvPr id="18452" name="AutoShape 20"/>
              <p:cNvSpPr>
                <a:spLocks noChangeArrowheads="1"/>
              </p:cNvSpPr>
              <p:nvPr/>
            </p:nvSpPr>
            <p:spPr bwMode="auto">
              <a:xfrm>
                <a:off x="384" y="912"/>
                <a:ext cx="1392" cy="384"/>
              </a:xfrm>
              <a:prstGeom prst="curvedDownArrow">
                <a:avLst>
                  <a:gd name="adj1" fmla="val 72500"/>
                  <a:gd name="adj2" fmla="val 145000"/>
                  <a:gd name="adj3" fmla="val 33333"/>
                </a:avLst>
              </a:prstGeom>
              <a:gradFill rotWithShape="0">
                <a:gsLst>
                  <a:gs pos="0">
                    <a:srgbClr val="9999FF"/>
                  </a:gs>
                  <a:gs pos="100000">
                    <a:srgbClr val="474776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8453" name="AutoShape 21"/>
              <p:cNvSpPr>
                <a:spLocks noChangeArrowheads="1"/>
              </p:cNvSpPr>
              <p:nvPr/>
            </p:nvSpPr>
            <p:spPr bwMode="auto">
              <a:xfrm>
                <a:off x="1776" y="912"/>
                <a:ext cx="1392" cy="384"/>
              </a:xfrm>
              <a:prstGeom prst="curvedDownArrow">
                <a:avLst>
                  <a:gd name="adj1" fmla="val 72500"/>
                  <a:gd name="adj2" fmla="val 145000"/>
                  <a:gd name="adj3" fmla="val 33333"/>
                </a:avLst>
              </a:prstGeom>
              <a:gradFill rotWithShape="0">
                <a:gsLst>
                  <a:gs pos="0">
                    <a:srgbClr val="9999FF"/>
                  </a:gs>
                  <a:gs pos="100000">
                    <a:srgbClr val="474776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8454" name="AutoShape 22"/>
              <p:cNvSpPr>
                <a:spLocks noChangeArrowheads="1"/>
              </p:cNvSpPr>
              <p:nvPr/>
            </p:nvSpPr>
            <p:spPr bwMode="auto">
              <a:xfrm>
                <a:off x="3120" y="912"/>
                <a:ext cx="1392" cy="384"/>
              </a:xfrm>
              <a:prstGeom prst="curvedDownArrow">
                <a:avLst>
                  <a:gd name="adj1" fmla="val 72500"/>
                  <a:gd name="adj2" fmla="val 145000"/>
                  <a:gd name="adj3" fmla="val 33333"/>
                </a:avLst>
              </a:prstGeom>
              <a:gradFill rotWithShape="0">
                <a:gsLst>
                  <a:gs pos="0">
                    <a:srgbClr val="9999FF"/>
                  </a:gs>
                  <a:gs pos="100000">
                    <a:srgbClr val="474776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8455" name="AutoShape 23"/>
              <p:cNvSpPr>
                <a:spLocks noChangeArrowheads="1"/>
              </p:cNvSpPr>
              <p:nvPr/>
            </p:nvSpPr>
            <p:spPr bwMode="auto">
              <a:xfrm>
                <a:off x="4416" y="912"/>
                <a:ext cx="1392" cy="384"/>
              </a:xfrm>
              <a:prstGeom prst="curvedDownArrow">
                <a:avLst>
                  <a:gd name="adj1" fmla="val 72500"/>
                  <a:gd name="adj2" fmla="val 145000"/>
                  <a:gd name="adj3" fmla="val 33333"/>
                </a:avLst>
              </a:prstGeom>
              <a:gradFill rotWithShape="0">
                <a:gsLst>
                  <a:gs pos="0">
                    <a:srgbClr val="9999FF"/>
                  </a:gs>
                  <a:gs pos="100000">
                    <a:srgbClr val="474776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18456" name="Rectangle 24"/>
            <p:cNvSpPr>
              <a:spLocks noChangeArrowheads="1"/>
            </p:cNvSpPr>
            <p:nvPr/>
          </p:nvSpPr>
          <p:spPr bwMode="auto">
            <a:xfrm>
              <a:off x="384" y="432"/>
              <a:ext cx="4992" cy="384"/>
            </a:xfrm>
            <a:prstGeom prst="rect">
              <a:avLst/>
            </a:prstGeom>
            <a:gradFill rotWithShape="0">
              <a:gsLst>
                <a:gs pos="0">
                  <a:srgbClr val="333399"/>
                </a:gs>
                <a:gs pos="100000">
                  <a:srgbClr val="99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MX" altLang="es-MX">
                  <a:solidFill>
                    <a:schemeClr val="bg1"/>
                  </a:solidFill>
                  <a:latin typeface="Arial Narrow" panose="020B0606020202030204" pitchFamily="34" charset="0"/>
                </a:rPr>
                <a:t>Proceso formativo educativo</a:t>
              </a:r>
              <a:endParaRPr lang="es-ES" altLang="es-MX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18457" name="Group 25"/>
          <p:cNvGrpSpPr>
            <a:grpSpLocks/>
          </p:cNvGrpSpPr>
          <p:nvPr/>
        </p:nvGrpSpPr>
        <p:grpSpPr bwMode="auto">
          <a:xfrm>
            <a:off x="0" y="5029200"/>
            <a:ext cx="7467600" cy="1524000"/>
            <a:chOff x="480" y="3264"/>
            <a:chExt cx="5136" cy="960"/>
          </a:xfrm>
        </p:grpSpPr>
        <p:grpSp>
          <p:nvGrpSpPr>
            <p:cNvPr id="18458" name="Group 26"/>
            <p:cNvGrpSpPr>
              <a:grpSpLocks/>
            </p:cNvGrpSpPr>
            <p:nvPr/>
          </p:nvGrpSpPr>
          <p:grpSpPr bwMode="auto">
            <a:xfrm>
              <a:off x="480" y="3264"/>
              <a:ext cx="5136" cy="528"/>
              <a:chOff x="480" y="3264"/>
              <a:chExt cx="5136" cy="528"/>
            </a:xfrm>
          </p:grpSpPr>
          <p:sp>
            <p:nvSpPr>
              <p:cNvPr id="18459" name="AutoShape 27"/>
              <p:cNvSpPr>
                <a:spLocks noChangeArrowheads="1"/>
              </p:cNvSpPr>
              <p:nvPr/>
            </p:nvSpPr>
            <p:spPr bwMode="auto">
              <a:xfrm>
                <a:off x="480" y="3264"/>
                <a:ext cx="1296" cy="528"/>
              </a:xfrm>
              <a:prstGeom prst="curvedUpArrow">
                <a:avLst>
                  <a:gd name="adj1" fmla="val 49091"/>
                  <a:gd name="adj2" fmla="val 98182"/>
                  <a:gd name="adj3" fmla="val 33333"/>
                </a:avLst>
              </a:prstGeom>
              <a:solidFill>
                <a:srgbClr val="99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8460" name="AutoShape 28"/>
              <p:cNvSpPr>
                <a:spLocks noChangeArrowheads="1"/>
              </p:cNvSpPr>
              <p:nvPr/>
            </p:nvSpPr>
            <p:spPr bwMode="auto">
              <a:xfrm>
                <a:off x="1776" y="3264"/>
                <a:ext cx="1296" cy="528"/>
              </a:xfrm>
              <a:prstGeom prst="curvedUpArrow">
                <a:avLst>
                  <a:gd name="adj1" fmla="val 49091"/>
                  <a:gd name="adj2" fmla="val 98182"/>
                  <a:gd name="adj3" fmla="val 33333"/>
                </a:avLst>
              </a:prstGeom>
              <a:solidFill>
                <a:srgbClr val="99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8461" name="AutoShape 29"/>
              <p:cNvSpPr>
                <a:spLocks noChangeArrowheads="1"/>
              </p:cNvSpPr>
              <p:nvPr/>
            </p:nvSpPr>
            <p:spPr bwMode="auto">
              <a:xfrm>
                <a:off x="3072" y="3264"/>
                <a:ext cx="1296" cy="528"/>
              </a:xfrm>
              <a:prstGeom prst="curvedUpArrow">
                <a:avLst>
                  <a:gd name="adj1" fmla="val 49091"/>
                  <a:gd name="adj2" fmla="val 98182"/>
                  <a:gd name="adj3" fmla="val 33333"/>
                </a:avLst>
              </a:prstGeom>
              <a:solidFill>
                <a:srgbClr val="99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8462" name="AutoShape 30"/>
              <p:cNvSpPr>
                <a:spLocks noChangeArrowheads="1"/>
              </p:cNvSpPr>
              <p:nvPr/>
            </p:nvSpPr>
            <p:spPr bwMode="auto">
              <a:xfrm>
                <a:off x="4320" y="3264"/>
                <a:ext cx="1296" cy="528"/>
              </a:xfrm>
              <a:prstGeom prst="curvedUpArrow">
                <a:avLst>
                  <a:gd name="adj1" fmla="val 49091"/>
                  <a:gd name="adj2" fmla="val 98182"/>
                  <a:gd name="adj3" fmla="val 33333"/>
                </a:avLst>
              </a:prstGeom>
              <a:solidFill>
                <a:srgbClr val="99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18463" name="Rectangle 31"/>
            <p:cNvSpPr>
              <a:spLocks noChangeArrowheads="1"/>
            </p:cNvSpPr>
            <p:nvPr/>
          </p:nvSpPr>
          <p:spPr bwMode="auto">
            <a:xfrm>
              <a:off x="480" y="3840"/>
              <a:ext cx="4992" cy="384"/>
            </a:xfrm>
            <a:prstGeom prst="rect">
              <a:avLst/>
            </a:prstGeom>
            <a:gradFill rotWithShape="0">
              <a:gsLst>
                <a:gs pos="0">
                  <a:srgbClr val="9900CC"/>
                </a:gs>
                <a:gs pos="100000">
                  <a:srgbClr val="CC00CC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MX" altLang="es-MX">
                  <a:solidFill>
                    <a:schemeClr val="bg1"/>
                  </a:solidFill>
                  <a:latin typeface="Arial Narrow" panose="020B0606020202030204" pitchFamily="34" charset="0"/>
                </a:rPr>
                <a:t>Proceso de Participación Social</a:t>
              </a:r>
              <a:endParaRPr lang="es-ES" altLang="es-MX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18464" name="Group 32"/>
          <p:cNvGrpSpPr>
            <a:grpSpLocks/>
          </p:cNvGrpSpPr>
          <p:nvPr/>
        </p:nvGrpSpPr>
        <p:grpSpPr bwMode="auto">
          <a:xfrm>
            <a:off x="7772400" y="609600"/>
            <a:ext cx="1371600" cy="6096000"/>
            <a:chOff x="4896" y="384"/>
            <a:chExt cx="864" cy="3840"/>
          </a:xfrm>
        </p:grpSpPr>
        <p:grpSp>
          <p:nvGrpSpPr>
            <p:cNvPr id="18465" name="Group 33"/>
            <p:cNvGrpSpPr>
              <a:grpSpLocks/>
            </p:cNvGrpSpPr>
            <p:nvPr/>
          </p:nvGrpSpPr>
          <p:grpSpPr bwMode="auto">
            <a:xfrm>
              <a:off x="4896" y="1680"/>
              <a:ext cx="864" cy="1008"/>
              <a:chOff x="480" y="3024"/>
              <a:chExt cx="864" cy="1008"/>
            </a:xfrm>
          </p:grpSpPr>
          <p:sp>
            <p:nvSpPr>
              <p:cNvPr id="18466" name="Rectangle 34"/>
              <p:cNvSpPr>
                <a:spLocks noChangeArrowheads="1"/>
              </p:cNvSpPr>
              <p:nvPr/>
            </p:nvSpPr>
            <p:spPr bwMode="auto">
              <a:xfrm>
                <a:off x="480" y="3024"/>
                <a:ext cx="864" cy="528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MX" altLang="es-MX" sz="1800" dirty="0">
                    <a:latin typeface="Arial Narrow" panose="020B0606020202030204" pitchFamily="34" charset="0"/>
                  </a:rPr>
                  <a:t>Organización</a:t>
                </a:r>
                <a:endParaRPr lang="es-ES" altLang="es-MX" sz="1800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8467" name="Rectangle 35"/>
              <p:cNvSpPr>
                <a:spLocks noChangeArrowheads="1"/>
              </p:cNvSpPr>
              <p:nvPr/>
            </p:nvSpPr>
            <p:spPr bwMode="auto">
              <a:xfrm>
                <a:off x="480" y="3504"/>
                <a:ext cx="864" cy="52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MX" altLang="es-MX" sz="1800">
                    <a:latin typeface="Arial Narrow" panose="020B0606020202030204" pitchFamily="34" charset="0"/>
                  </a:rPr>
                  <a:t>Proyecto</a:t>
                </a:r>
                <a:endParaRPr lang="es-ES" altLang="es-MX" sz="1800"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18468" name="Rectangle 36"/>
            <p:cNvSpPr>
              <a:spLocks noChangeArrowheads="1"/>
            </p:cNvSpPr>
            <p:nvPr/>
          </p:nvSpPr>
          <p:spPr bwMode="auto">
            <a:xfrm>
              <a:off x="4896" y="3696"/>
              <a:ext cx="864" cy="52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MX" altLang="es-MX" sz="1800" dirty="0">
                  <a:latin typeface="Arial Narrow" panose="020B0606020202030204" pitchFamily="34" charset="0"/>
                </a:rPr>
                <a:t>Promotores</a:t>
              </a:r>
            </a:p>
            <a:p>
              <a:pPr algn="ctr"/>
              <a:r>
                <a:rPr lang="es-MX" altLang="es-MX" sz="1800" dirty="0">
                  <a:latin typeface="Arial Narrow" panose="020B0606020202030204" pitchFamily="34" charset="0"/>
                </a:rPr>
                <a:t>comunitarios</a:t>
              </a:r>
              <a:endParaRPr lang="es-ES" altLang="es-MX" sz="1800" dirty="0">
                <a:latin typeface="Arial Narrow" panose="020B0606020202030204" pitchFamily="34" charset="0"/>
              </a:endParaRPr>
            </a:p>
          </p:txBody>
        </p:sp>
        <p:sp>
          <p:nvSpPr>
            <p:cNvPr id="18469" name="Rectangle 37"/>
            <p:cNvSpPr>
              <a:spLocks noChangeArrowheads="1"/>
            </p:cNvSpPr>
            <p:nvPr/>
          </p:nvSpPr>
          <p:spPr bwMode="auto">
            <a:xfrm>
              <a:off x="4896" y="384"/>
              <a:ext cx="864" cy="5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MX" altLang="es-MX" sz="1800">
                  <a:latin typeface="Arial Narrow" panose="020B0606020202030204" pitchFamily="34" charset="0"/>
                </a:rPr>
                <a:t>Multiplicadores</a:t>
              </a:r>
              <a:endParaRPr lang="es-ES" altLang="es-MX" sz="1800">
                <a:latin typeface="Arial Narrow" panose="020B0606020202030204" pitchFamily="34" charset="0"/>
              </a:endParaRPr>
            </a:p>
          </p:txBody>
        </p:sp>
      </p:grpSp>
      <p:sp>
        <p:nvSpPr>
          <p:cNvPr id="18470" name="Line 38"/>
          <p:cNvSpPr>
            <a:spLocks noChangeShapeType="1"/>
          </p:cNvSpPr>
          <p:nvPr/>
        </p:nvSpPr>
        <p:spPr bwMode="auto">
          <a:xfrm>
            <a:off x="7620000" y="0"/>
            <a:ext cx="7620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grpSp>
        <p:nvGrpSpPr>
          <p:cNvPr id="18494" name="Group 62"/>
          <p:cNvGrpSpPr>
            <a:grpSpLocks/>
          </p:cNvGrpSpPr>
          <p:nvPr/>
        </p:nvGrpSpPr>
        <p:grpSpPr bwMode="auto">
          <a:xfrm>
            <a:off x="0" y="2590800"/>
            <a:ext cx="7239000" cy="1676400"/>
            <a:chOff x="0" y="1632"/>
            <a:chExt cx="4560" cy="1056"/>
          </a:xfrm>
        </p:grpSpPr>
        <p:sp>
          <p:nvSpPr>
            <p:cNvPr id="18473" name="Rectangle 41"/>
            <p:cNvSpPr>
              <a:spLocks noChangeArrowheads="1"/>
            </p:cNvSpPr>
            <p:nvPr/>
          </p:nvSpPr>
          <p:spPr bwMode="auto">
            <a:xfrm>
              <a:off x="0" y="1632"/>
              <a:ext cx="4560" cy="52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/>
              <a:r>
                <a:rPr lang="es-MX" altLang="es-MX" sz="1800" b="1" dirty="0">
                  <a:latin typeface="Arial Narrow" panose="020B0606020202030204" pitchFamily="34" charset="0"/>
                </a:rPr>
                <a:t>Proceso Organizativo</a:t>
              </a:r>
              <a:endParaRPr lang="es-ES" altLang="es-MX" sz="18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8474" name="Rectangle 42"/>
            <p:cNvSpPr>
              <a:spLocks noChangeArrowheads="1"/>
            </p:cNvSpPr>
            <p:nvPr/>
          </p:nvSpPr>
          <p:spPr bwMode="auto">
            <a:xfrm>
              <a:off x="0" y="2160"/>
              <a:ext cx="4560" cy="5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/>
            <a:lstStyle/>
            <a:p>
              <a:pPr algn="ctr"/>
              <a:r>
                <a:rPr lang="es-MX" altLang="es-MX" sz="1800" b="1" dirty="0">
                  <a:latin typeface="Arial Narrow" panose="020B0606020202030204" pitchFamily="34" charset="0"/>
                </a:rPr>
                <a:t>Metodología Participativa y Prospectiva</a:t>
              </a:r>
              <a:endParaRPr lang="es-ES" altLang="es-MX" sz="180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18493" name="Group 61"/>
          <p:cNvGrpSpPr>
            <a:grpSpLocks/>
          </p:cNvGrpSpPr>
          <p:nvPr/>
        </p:nvGrpSpPr>
        <p:grpSpPr bwMode="auto">
          <a:xfrm>
            <a:off x="381000" y="2895600"/>
            <a:ext cx="6629400" cy="1028700"/>
            <a:chOff x="-48" y="1392"/>
            <a:chExt cx="5472" cy="1488"/>
          </a:xfrm>
        </p:grpSpPr>
        <p:sp>
          <p:nvSpPr>
            <p:cNvPr id="18477" name="Line 45"/>
            <p:cNvSpPr>
              <a:spLocks noChangeShapeType="1"/>
            </p:cNvSpPr>
            <p:nvPr/>
          </p:nvSpPr>
          <p:spPr bwMode="auto">
            <a:xfrm>
              <a:off x="-48" y="2160"/>
              <a:ext cx="547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8478" name="Oval 46"/>
            <p:cNvSpPr>
              <a:spLocks noChangeArrowheads="1"/>
            </p:cNvSpPr>
            <p:nvPr/>
          </p:nvSpPr>
          <p:spPr bwMode="auto">
            <a:xfrm>
              <a:off x="192" y="1680"/>
              <a:ext cx="960" cy="96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s-MX" altLang="es-MX" sz="1800">
                <a:latin typeface="Arial Narrow" panose="020B0606020202030204" pitchFamily="34" charset="0"/>
              </a:endParaRPr>
            </a:p>
          </p:txBody>
        </p:sp>
        <p:sp>
          <p:nvSpPr>
            <p:cNvPr id="18479" name="Oval 47"/>
            <p:cNvSpPr>
              <a:spLocks noChangeArrowheads="1"/>
            </p:cNvSpPr>
            <p:nvPr/>
          </p:nvSpPr>
          <p:spPr bwMode="auto">
            <a:xfrm>
              <a:off x="1296" y="1824"/>
              <a:ext cx="720" cy="624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s-MX" altLang="es-MX" sz="180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grpSp>
          <p:nvGrpSpPr>
            <p:cNvPr id="18480" name="Group 48"/>
            <p:cNvGrpSpPr>
              <a:grpSpLocks/>
            </p:cNvGrpSpPr>
            <p:nvPr/>
          </p:nvGrpSpPr>
          <p:grpSpPr bwMode="auto">
            <a:xfrm>
              <a:off x="2064" y="1392"/>
              <a:ext cx="480" cy="1488"/>
              <a:chOff x="2400" y="1392"/>
              <a:chExt cx="480" cy="1488"/>
            </a:xfrm>
          </p:grpSpPr>
          <p:sp>
            <p:nvSpPr>
              <p:cNvPr id="18481" name="Oval 49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480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s-MX" altLang="es-MX" sz="180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8482" name="Oval 50"/>
              <p:cNvSpPr>
                <a:spLocks noChangeArrowheads="1"/>
              </p:cNvSpPr>
              <p:nvPr/>
            </p:nvSpPr>
            <p:spPr bwMode="auto">
              <a:xfrm>
                <a:off x="2400" y="1920"/>
                <a:ext cx="480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s-MX" altLang="es-MX" sz="180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8483" name="Oval 51"/>
              <p:cNvSpPr>
                <a:spLocks noChangeArrowheads="1"/>
              </p:cNvSpPr>
              <p:nvPr/>
            </p:nvSpPr>
            <p:spPr bwMode="auto">
              <a:xfrm>
                <a:off x="2400" y="2448"/>
                <a:ext cx="480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s-MX" altLang="es-MX" sz="180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18484" name="Rectangle 52"/>
            <p:cNvSpPr>
              <a:spLocks noChangeArrowheads="1"/>
            </p:cNvSpPr>
            <p:nvPr/>
          </p:nvSpPr>
          <p:spPr bwMode="auto">
            <a:xfrm>
              <a:off x="3312" y="1680"/>
              <a:ext cx="672" cy="96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s-MX" altLang="es-MX" sz="180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8485" name="Rectangle 53"/>
            <p:cNvSpPr>
              <a:spLocks noChangeArrowheads="1"/>
            </p:cNvSpPr>
            <p:nvPr/>
          </p:nvSpPr>
          <p:spPr bwMode="auto">
            <a:xfrm>
              <a:off x="4176" y="1680"/>
              <a:ext cx="672" cy="9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s-MX" altLang="es-MX" sz="180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grpSp>
          <p:nvGrpSpPr>
            <p:cNvPr id="18486" name="Group 54"/>
            <p:cNvGrpSpPr>
              <a:grpSpLocks/>
            </p:cNvGrpSpPr>
            <p:nvPr/>
          </p:nvGrpSpPr>
          <p:grpSpPr bwMode="auto">
            <a:xfrm>
              <a:off x="2544" y="1440"/>
              <a:ext cx="576" cy="1344"/>
              <a:chOff x="2880" y="1440"/>
              <a:chExt cx="576" cy="1344"/>
            </a:xfrm>
          </p:grpSpPr>
          <p:sp>
            <p:nvSpPr>
              <p:cNvPr id="18487" name="Rectangle 55"/>
              <p:cNvSpPr>
                <a:spLocks noChangeArrowheads="1"/>
              </p:cNvSpPr>
              <p:nvPr/>
            </p:nvSpPr>
            <p:spPr bwMode="auto">
              <a:xfrm>
                <a:off x="3024" y="1440"/>
                <a:ext cx="384" cy="336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s-MX" altLang="es-MX" sz="180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8488" name="Rectangle 56"/>
              <p:cNvSpPr>
                <a:spLocks noChangeArrowheads="1"/>
              </p:cNvSpPr>
              <p:nvPr/>
            </p:nvSpPr>
            <p:spPr bwMode="auto">
              <a:xfrm>
                <a:off x="3024" y="1968"/>
                <a:ext cx="384" cy="336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s-MX" altLang="es-MX" sz="180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8489" name="Rectangle 57"/>
              <p:cNvSpPr>
                <a:spLocks noChangeArrowheads="1"/>
              </p:cNvSpPr>
              <p:nvPr/>
            </p:nvSpPr>
            <p:spPr bwMode="auto">
              <a:xfrm>
                <a:off x="3072" y="2448"/>
                <a:ext cx="384" cy="336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s-MX" altLang="es-MX" sz="180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8490" name="Line 58"/>
              <p:cNvSpPr>
                <a:spLocks noChangeShapeType="1"/>
              </p:cNvSpPr>
              <p:nvPr/>
            </p:nvSpPr>
            <p:spPr bwMode="auto">
              <a:xfrm>
                <a:off x="2880" y="158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8491" name="Line 59"/>
              <p:cNvSpPr>
                <a:spLocks noChangeShapeType="1"/>
              </p:cNvSpPr>
              <p:nvPr/>
            </p:nvSpPr>
            <p:spPr bwMode="auto">
              <a:xfrm>
                <a:off x="2880" y="264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8492" name="Line 60"/>
              <p:cNvSpPr>
                <a:spLocks noChangeShapeType="1"/>
              </p:cNvSpPr>
              <p:nvPr/>
            </p:nvSpPr>
            <p:spPr bwMode="auto">
              <a:xfrm>
                <a:off x="2880" y="2160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802502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/>
          <p:cNvGrpSpPr/>
          <p:nvPr/>
        </p:nvGrpSpPr>
        <p:grpSpPr>
          <a:xfrm>
            <a:off x="611560" y="1976937"/>
            <a:ext cx="8517327" cy="4117321"/>
            <a:chOff x="1129553" y="1217800"/>
            <a:chExt cx="8517327" cy="4117321"/>
          </a:xfrm>
        </p:grpSpPr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1160343" y="2088815"/>
              <a:ext cx="6154511" cy="396679"/>
              <a:chOff x="411" y="912"/>
              <a:chExt cx="5397" cy="428"/>
            </a:xfrm>
          </p:grpSpPr>
          <p:sp>
            <p:nvSpPr>
              <p:cNvPr id="18452" name="AutoShape 20"/>
              <p:cNvSpPr>
                <a:spLocks noChangeArrowheads="1"/>
              </p:cNvSpPr>
              <p:nvPr/>
            </p:nvSpPr>
            <p:spPr bwMode="auto">
              <a:xfrm>
                <a:off x="411" y="956"/>
                <a:ext cx="1392" cy="384"/>
              </a:xfrm>
              <a:prstGeom prst="curvedDownArrow">
                <a:avLst>
                  <a:gd name="adj1" fmla="val 72500"/>
                  <a:gd name="adj2" fmla="val 145000"/>
                  <a:gd name="adj3" fmla="val 33333"/>
                </a:avLst>
              </a:prstGeom>
              <a:gradFill rotWithShape="0">
                <a:gsLst>
                  <a:gs pos="0">
                    <a:srgbClr val="9999FF"/>
                  </a:gs>
                  <a:gs pos="100000">
                    <a:srgbClr val="474776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 sz="1350"/>
              </a:p>
            </p:txBody>
          </p:sp>
          <p:sp>
            <p:nvSpPr>
              <p:cNvPr id="18453" name="AutoShape 21"/>
              <p:cNvSpPr>
                <a:spLocks noChangeArrowheads="1"/>
              </p:cNvSpPr>
              <p:nvPr/>
            </p:nvSpPr>
            <p:spPr bwMode="auto">
              <a:xfrm>
                <a:off x="1776" y="912"/>
                <a:ext cx="1392" cy="384"/>
              </a:xfrm>
              <a:prstGeom prst="curvedDownArrow">
                <a:avLst>
                  <a:gd name="adj1" fmla="val 72500"/>
                  <a:gd name="adj2" fmla="val 145000"/>
                  <a:gd name="adj3" fmla="val 33333"/>
                </a:avLst>
              </a:prstGeom>
              <a:gradFill rotWithShape="0">
                <a:gsLst>
                  <a:gs pos="0">
                    <a:srgbClr val="9999FF"/>
                  </a:gs>
                  <a:gs pos="100000">
                    <a:srgbClr val="474776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 sz="1350"/>
              </a:p>
            </p:txBody>
          </p:sp>
          <p:sp>
            <p:nvSpPr>
              <p:cNvPr id="18454" name="AutoShape 22"/>
              <p:cNvSpPr>
                <a:spLocks noChangeArrowheads="1"/>
              </p:cNvSpPr>
              <p:nvPr/>
            </p:nvSpPr>
            <p:spPr bwMode="auto">
              <a:xfrm>
                <a:off x="3120" y="912"/>
                <a:ext cx="1392" cy="384"/>
              </a:xfrm>
              <a:prstGeom prst="curvedDownArrow">
                <a:avLst>
                  <a:gd name="adj1" fmla="val 72500"/>
                  <a:gd name="adj2" fmla="val 145000"/>
                  <a:gd name="adj3" fmla="val 33333"/>
                </a:avLst>
              </a:prstGeom>
              <a:gradFill rotWithShape="0">
                <a:gsLst>
                  <a:gs pos="0">
                    <a:srgbClr val="9999FF"/>
                  </a:gs>
                  <a:gs pos="100000">
                    <a:srgbClr val="474776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 sz="1350"/>
              </a:p>
            </p:txBody>
          </p:sp>
          <p:sp>
            <p:nvSpPr>
              <p:cNvPr id="18455" name="AutoShape 23"/>
              <p:cNvSpPr>
                <a:spLocks noChangeArrowheads="1"/>
              </p:cNvSpPr>
              <p:nvPr/>
            </p:nvSpPr>
            <p:spPr bwMode="auto">
              <a:xfrm>
                <a:off x="4416" y="912"/>
                <a:ext cx="1392" cy="384"/>
              </a:xfrm>
              <a:prstGeom prst="curvedDownArrow">
                <a:avLst>
                  <a:gd name="adj1" fmla="val 72500"/>
                  <a:gd name="adj2" fmla="val 145000"/>
                  <a:gd name="adj3" fmla="val 33333"/>
                </a:avLst>
              </a:prstGeom>
              <a:gradFill rotWithShape="0">
                <a:gsLst>
                  <a:gs pos="0">
                    <a:srgbClr val="9999FF"/>
                  </a:gs>
                  <a:gs pos="100000">
                    <a:srgbClr val="474776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 sz="1350"/>
              </a:p>
            </p:txBody>
          </p:sp>
        </p:grpSp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1129553" y="4267503"/>
              <a:ext cx="6001579" cy="889747"/>
              <a:chOff x="480" y="3264"/>
              <a:chExt cx="5136" cy="960"/>
            </a:xfrm>
          </p:grpSpPr>
          <p:grpSp>
            <p:nvGrpSpPr>
              <p:cNvPr id="5" name="Group 26"/>
              <p:cNvGrpSpPr>
                <a:grpSpLocks/>
              </p:cNvGrpSpPr>
              <p:nvPr/>
            </p:nvGrpSpPr>
            <p:grpSpPr bwMode="auto">
              <a:xfrm>
                <a:off x="480" y="3264"/>
                <a:ext cx="5136" cy="528"/>
                <a:chOff x="480" y="3264"/>
                <a:chExt cx="5136" cy="528"/>
              </a:xfrm>
            </p:grpSpPr>
            <p:sp>
              <p:nvSpPr>
                <p:cNvPr id="18459" name="AutoShape 27"/>
                <p:cNvSpPr>
                  <a:spLocks noChangeArrowheads="1"/>
                </p:cNvSpPr>
                <p:nvPr/>
              </p:nvSpPr>
              <p:spPr bwMode="auto">
                <a:xfrm>
                  <a:off x="480" y="3264"/>
                  <a:ext cx="1296" cy="528"/>
                </a:xfrm>
                <a:prstGeom prst="curvedUpArrow">
                  <a:avLst>
                    <a:gd name="adj1" fmla="val 49091"/>
                    <a:gd name="adj2" fmla="val 98182"/>
                    <a:gd name="adj3" fmla="val 33333"/>
                  </a:avLst>
                </a:prstGeom>
                <a:solidFill>
                  <a:srgbClr val="9900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350"/>
                </a:p>
              </p:txBody>
            </p:sp>
            <p:sp>
              <p:nvSpPr>
                <p:cNvPr id="18460" name="AutoShape 28"/>
                <p:cNvSpPr>
                  <a:spLocks noChangeArrowheads="1"/>
                </p:cNvSpPr>
                <p:nvPr/>
              </p:nvSpPr>
              <p:spPr bwMode="auto">
                <a:xfrm>
                  <a:off x="1776" y="3264"/>
                  <a:ext cx="1296" cy="528"/>
                </a:xfrm>
                <a:prstGeom prst="curvedUpArrow">
                  <a:avLst>
                    <a:gd name="adj1" fmla="val 49091"/>
                    <a:gd name="adj2" fmla="val 98182"/>
                    <a:gd name="adj3" fmla="val 33333"/>
                  </a:avLst>
                </a:prstGeom>
                <a:solidFill>
                  <a:srgbClr val="9900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350"/>
                </a:p>
              </p:txBody>
            </p:sp>
            <p:sp>
              <p:nvSpPr>
                <p:cNvPr id="18461" name="AutoShape 29"/>
                <p:cNvSpPr>
                  <a:spLocks noChangeArrowheads="1"/>
                </p:cNvSpPr>
                <p:nvPr/>
              </p:nvSpPr>
              <p:spPr bwMode="auto">
                <a:xfrm>
                  <a:off x="3072" y="3264"/>
                  <a:ext cx="1296" cy="528"/>
                </a:xfrm>
                <a:prstGeom prst="curvedUpArrow">
                  <a:avLst>
                    <a:gd name="adj1" fmla="val 49091"/>
                    <a:gd name="adj2" fmla="val 98182"/>
                    <a:gd name="adj3" fmla="val 33333"/>
                  </a:avLst>
                </a:prstGeom>
                <a:solidFill>
                  <a:srgbClr val="9900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350"/>
                </a:p>
              </p:txBody>
            </p:sp>
            <p:sp>
              <p:nvSpPr>
                <p:cNvPr id="18462" name="AutoShape 30"/>
                <p:cNvSpPr>
                  <a:spLocks noChangeArrowheads="1"/>
                </p:cNvSpPr>
                <p:nvPr/>
              </p:nvSpPr>
              <p:spPr bwMode="auto">
                <a:xfrm>
                  <a:off x="4320" y="3264"/>
                  <a:ext cx="1296" cy="528"/>
                </a:xfrm>
                <a:prstGeom prst="curvedUpArrow">
                  <a:avLst>
                    <a:gd name="adj1" fmla="val 49091"/>
                    <a:gd name="adj2" fmla="val 98182"/>
                    <a:gd name="adj3" fmla="val 33333"/>
                  </a:avLst>
                </a:prstGeom>
                <a:solidFill>
                  <a:srgbClr val="9900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350"/>
                </a:p>
              </p:txBody>
            </p:sp>
          </p:grpSp>
          <p:sp>
            <p:nvSpPr>
              <p:cNvPr id="18463" name="Rectangle 31"/>
              <p:cNvSpPr>
                <a:spLocks noChangeArrowheads="1"/>
              </p:cNvSpPr>
              <p:nvPr/>
            </p:nvSpPr>
            <p:spPr bwMode="auto">
              <a:xfrm>
                <a:off x="480" y="3840"/>
                <a:ext cx="4992" cy="384"/>
              </a:xfrm>
              <a:prstGeom prst="rect">
                <a:avLst/>
              </a:prstGeom>
              <a:gradFill rotWithShape="0">
                <a:gsLst>
                  <a:gs pos="0">
                    <a:srgbClr val="9900CC"/>
                  </a:gs>
                  <a:gs pos="100000">
                    <a:srgbClr val="CC00CC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s-MX" sz="1350" dirty="0">
                    <a:solidFill>
                      <a:schemeClr val="bg1"/>
                    </a:solidFill>
                    <a:latin typeface="Arial Narrow" pitchFamily="34" charset="0"/>
                  </a:rPr>
                  <a:t>Proceso de Participación Social</a:t>
                </a:r>
                <a:endParaRPr lang="es-ES" sz="1350" dirty="0">
                  <a:solidFill>
                    <a:schemeClr val="bg1"/>
                  </a:solidFill>
                  <a:latin typeface="Arial Narrow" pitchFamily="34" charset="0"/>
                </a:endParaRPr>
              </a:p>
            </p:txBody>
          </p:sp>
        </p:grpSp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7334691" y="1651631"/>
              <a:ext cx="1015932" cy="3594554"/>
              <a:chOff x="4896" y="384"/>
              <a:chExt cx="864" cy="3840"/>
            </a:xfrm>
          </p:grpSpPr>
          <p:grpSp>
            <p:nvGrpSpPr>
              <p:cNvPr id="7" name="Group 33"/>
              <p:cNvGrpSpPr>
                <a:grpSpLocks/>
              </p:cNvGrpSpPr>
              <p:nvPr/>
            </p:nvGrpSpPr>
            <p:grpSpPr bwMode="auto">
              <a:xfrm>
                <a:off x="4896" y="1680"/>
                <a:ext cx="864" cy="1008"/>
                <a:chOff x="480" y="3024"/>
                <a:chExt cx="864" cy="1008"/>
              </a:xfrm>
            </p:grpSpPr>
            <p:sp>
              <p:nvSpPr>
                <p:cNvPr id="18466" name="Rectangle 34"/>
                <p:cNvSpPr>
                  <a:spLocks noChangeArrowheads="1"/>
                </p:cNvSpPr>
                <p:nvPr/>
              </p:nvSpPr>
              <p:spPr bwMode="auto">
                <a:xfrm>
                  <a:off x="480" y="3024"/>
                  <a:ext cx="864" cy="52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s-MX" sz="1350" b="1" dirty="0">
                      <a:latin typeface="Arial Narrow" pitchFamily="34" charset="0"/>
                    </a:rPr>
                    <a:t>Organización</a:t>
                  </a:r>
                </a:p>
                <a:p>
                  <a:pPr algn="ctr"/>
                  <a:r>
                    <a:rPr lang="es-MX" sz="1350" b="1" dirty="0">
                      <a:latin typeface="Arial Narrow" pitchFamily="34" charset="0"/>
                    </a:rPr>
                    <a:t>Autogestiva</a:t>
                  </a:r>
                  <a:endParaRPr lang="es-ES" sz="1350" b="1" dirty="0">
                    <a:latin typeface="Arial Narrow" pitchFamily="34" charset="0"/>
                  </a:endParaRPr>
                </a:p>
              </p:txBody>
            </p:sp>
            <p:sp>
              <p:nvSpPr>
                <p:cNvPr id="18467" name="Rectangle 35"/>
                <p:cNvSpPr>
                  <a:spLocks noChangeArrowheads="1"/>
                </p:cNvSpPr>
                <p:nvPr/>
              </p:nvSpPr>
              <p:spPr bwMode="auto">
                <a:xfrm>
                  <a:off x="480" y="3504"/>
                  <a:ext cx="864" cy="52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s-MX" sz="1200" b="1" dirty="0">
                      <a:latin typeface="Arial Narrow" pitchFamily="34" charset="0"/>
                    </a:rPr>
                    <a:t>Empoderamiento</a:t>
                  </a:r>
                  <a:endParaRPr lang="es-ES" sz="1200" b="1" dirty="0">
                    <a:latin typeface="Arial Narrow" pitchFamily="34" charset="0"/>
                  </a:endParaRPr>
                </a:p>
              </p:txBody>
            </p:sp>
          </p:grpSp>
          <p:sp>
            <p:nvSpPr>
              <p:cNvPr id="18468" name="Rectangle 36"/>
              <p:cNvSpPr>
                <a:spLocks noChangeArrowheads="1"/>
              </p:cNvSpPr>
              <p:nvPr/>
            </p:nvSpPr>
            <p:spPr bwMode="auto">
              <a:xfrm>
                <a:off x="4896" y="3696"/>
                <a:ext cx="864" cy="528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s-MX" sz="1350" b="1" dirty="0">
                    <a:latin typeface="Arial Narrow" pitchFamily="34" charset="0"/>
                  </a:rPr>
                  <a:t>Capital Social</a:t>
                </a:r>
                <a:endParaRPr lang="es-ES" sz="1350" b="1" dirty="0">
                  <a:latin typeface="Arial Narrow" pitchFamily="34" charset="0"/>
                </a:endParaRPr>
              </a:p>
            </p:txBody>
          </p:sp>
          <p:sp>
            <p:nvSpPr>
              <p:cNvPr id="18469" name="Rectangle 37"/>
              <p:cNvSpPr>
                <a:spLocks noChangeArrowheads="1"/>
              </p:cNvSpPr>
              <p:nvPr/>
            </p:nvSpPr>
            <p:spPr bwMode="auto">
              <a:xfrm>
                <a:off x="4896" y="384"/>
                <a:ext cx="864" cy="52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s-MX" sz="1200" b="1" dirty="0">
                    <a:latin typeface="Arial Narrow" pitchFamily="34" charset="0"/>
                  </a:rPr>
                  <a:t>Competencias</a:t>
                </a:r>
              </a:p>
              <a:p>
                <a:pPr algn="ctr"/>
                <a:r>
                  <a:rPr lang="es-MX" sz="1200" b="1" dirty="0">
                    <a:latin typeface="Arial Narrow" pitchFamily="34" charset="0"/>
                  </a:rPr>
                  <a:t> para la vida</a:t>
                </a:r>
                <a:endParaRPr lang="es-ES" sz="1200" b="1" dirty="0">
                  <a:latin typeface="Arial Narrow" pitchFamily="34" charset="0"/>
                </a:endParaRPr>
              </a:p>
            </p:txBody>
          </p:sp>
        </p:grpSp>
        <p:sp>
          <p:nvSpPr>
            <p:cNvPr id="18470" name="Line 38"/>
            <p:cNvSpPr>
              <a:spLocks noChangeShapeType="1"/>
            </p:cNvSpPr>
            <p:nvPr/>
          </p:nvSpPr>
          <p:spPr bwMode="auto">
            <a:xfrm>
              <a:off x="7212210" y="1331259"/>
              <a:ext cx="61241" cy="40038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s-MX" sz="1350"/>
            </a:p>
          </p:txBody>
        </p:sp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1160605" y="2844492"/>
              <a:ext cx="5817857" cy="978722"/>
              <a:chOff x="0" y="1632"/>
              <a:chExt cx="4560" cy="1056"/>
            </a:xfrm>
          </p:grpSpPr>
          <p:sp>
            <p:nvSpPr>
              <p:cNvPr id="18473" name="Rectangle 41"/>
              <p:cNvSpPr>
                <a:spLocks noChangeArrowheads="1"/>
              </p:cNvSpPr>
              <p:nvPr/>
            </p:nvSpPr>
            <p:spPr bwMode="auto">
              <a:xfrm>
                <a:off x="0" y="1632"/>
                <a:ext cx="4560" cy="528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algn="ctr"/>
                <a:r>
                  <a:rPr lang="es-MX" sz="1350" dirty="0">
                    <a:latin typeface="Arial Narrow" pitchFamily="34" charset="0"/>
                  </a:rPr>
                  <a:t>Proceso Organizativo</a:t>
                </a:r>
                <a:endParaRPr lang="es-ES" sz="1350" dirty="0">
                  <a:latin typeface="Arial Narrow" pitchFamily="34" charset="0"/>
                </a:endParaRPr>
              </a:p>
            </p:txBody>
          </p:sp>
          <p:sp>
            <p:nvSpPr>
              <p:cNvPr id="18474" name="Rectangle 42"/>
              <p:cNvSpPr>
                <a:spLocks noChangeArrowheads="1"/>
              </p:cNvSpPr>
              <p:nvPr/>
            </p:nvSpPr>
            <p:spPr bwMode="auto">
              <a:xfrm>
                <a:off x="0" y="2160"/>
                <a:ext cx="4560" cy="52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b"/>
              <a:lstStyle/>
              <a:p>
                <a:pPr algn="ctr"/>
                <a:endParaRPr lang="es-ES" sz="1350" dirty="0">
                  <a:latin typeface="Arial Narrow" pitchFamily="34" charset="0"/>
                </a:endParaRPr>
              </a:p>
            </p:txBody>
          </p:sp>
        </p:grpSp>
        <p:grpSp>
          <p:nvGrpSpPr>
            <p:cNvPr id="9" name="Group 61"/>
            <p:cNvGrpSpPr>
              <a:grpSpLocks/>
            </p:cNvGrpSpPr>
            <p:nvPr/>
          </p:nvGrpSpPr>
          <p:grpSpPr bwMode="auto">
            <a:xfrm>
              <a:off x="1394353" y="3022530"/>
              <a:ext cx="5327933" cy="600579"/>
              <a:chOff x="-48" y="1392"/>
              <a:chExt cx="5472" cy="1488"/>
            </a:xfrm>
          </p:grpSpPr>
          <p:sp>
            <p:nvSpPr>
              <p:cNvPr id="18477" name="Line 45"/>
              <p:cNvSpPr>
                <a:spLocks noChangeShapeType="1"/>
              </p:cNvSpPr>
              <p:nvPr/>
            </p:nvSpPr>
            <p:spPr bwMode="auto">
              <a:xfrm>
                <a:off x="-48" y="2160"/>
                <a:ext cx="547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 sz="1350"/>
              </a:p>
            </p:txBody>
          </p:sp>
          <p:sp>
            <p:nvSpPr>
              <p:cNvPr id="18478" name="Oval 46"/>
              <p:cNvSpPr>
                <a:spLocks noChangeArrowheads="1"/>
              </p:cNvSpPr>
              <p:nvPr/>
            </p:nvSpPr>
            <p:spPr bwMode="auto">
              <a:xfrm>
                <a:off x="192" y="1680"/>
                <a:ext cx="960" cy="960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s-MX" sz="1350">
                  <a:latin typeface="Arial Narrow" pitchFamily="34" charset="0"/>
                </a:endParaRPr>
              </a:p>
            </p:txBody>
          </p:sp>
          <p:sp>
            <p:nvSpPr>
              <p:cNvPr id="18479" name="Oval 47"/>
              <p:cNvSpPr>
                <a:spLocks noChangeArrowheads="1"/>
              </p:cNvSpPr>
              <p:nvPr/>
            </p:nvSpPr>
            <p:spPr bwMode="auto">
              <a:xfrm>
                <a:off x="1296" y="1824"/>
                <a:ext cx="720" cy="624"/>
              </a:xfrm>
              <a:prstGeom prst="ellipse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s-MX" sz="1350">
                  <a:solidFill>
                    <a:schemeClr val="bg1"/>
                  </a:solidFill>
                  <a:latin typeface="Arial Narrow" pitchFamily="34" charset="0"/>
                </a:endParaRPr>
              </a:p>
            </p:txBody>
          </p:sp>
          <p:grpSp>
            <p:nvGrpSpPr>
              <p:cNvPr id="10" name="Group 48"/>
              <p:cNvGrpSpPr>
                <a:grpSpLocks/>
              </p:cNvGrpSpPr>
              <p:nvPr/>
            </p:nvGrpSpPr>
            <p:grpSpPr bwMode="auto">
              <a:xfrm>
                <a:off x="2064" y="1392"/>
                <a:ext cx="480" cy="1488"/>
                <a:chOff x="2400" y="1392"/>
                <a:chExt cx="480" cy="1488"/>
              </a:xfrm>
            </p:grpSpPr>
            <p:sp>
              <p:nvSpPr>
                <p:cNvPr id="18481" name="Oval 49"/>
                <p:cNvSpPr>
                  <a:spLocks noChangeArrowheads="1"/>
                </p:cNvSpPr>
                <p:nvPr/>
              </p:nvSpPr>
              <p:spPr bwMode="auto">
                <a:xfrm>
                  <a:off x="2400" y="1392"/>
                  <a:ext cx="480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s-MX" sz="1350">
                    <a:solidFill>
                      <a:schemeClr val="bg1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18482" name="Oval 50"/>
                <p:cNvSpPr>
                  <a:spLocks noChangeArrowheads="1"/>
                </p:cNvSpPr>
                <p:nvPr/>
              </p:nvSpPr>
              <p:spPr bwMode="auto">
                <a:xfrm>
                  <a:off x="2400" y="1920"/>
                  <a:ext cx="480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s-MX" sz="1350">
                    <a:solidFill>
                      <a:schemeClr val="bg1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18483" name="Oval 51"/>
                <p:cNvSpPr>
                  <a:spLocks noChangeArrowheads="1"/>
                </p:cNvSpPr>
                <p:nvPr/>
              </p:nvSpPr>
              <p:spPr bwMode="auto">
                <a:xfrm>
                  <a:off x="2400" y="2448"/>
                  <a:ext cx="480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s-MX" sz="1350">
                    <a:solidFill>
                      <a:schemeClr val="bg1"/>
                    </a:solidFill>
                    <a:latin typeface="Arial Narrow" pitchFamily="34" charset="0"/>
                  </a:endParaRPr>
                </a:p>
              </p:txBody>
            </p:sp>
          </p:grpSp>
          <p:sp>
            <p:nvSpPr>
              <p:cNvPr id="18484" name="Rectangle 52"/>
              <p:cNvSpPr>
                <a:spLocks noChangeArrowheads="1"/>
              </p:cNvSpPr>
              <p:nvPr/>
            </p:nvSpPr>
            <p:spPr bwMode="auto">
              <a:xfrm>
                <a:off x="3312" y="1680"/>
                <a:ext cx="672" cy="960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s-MX" sz="1350">
                  <a:solidFill>
                    <a:schemeClr val="bg1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18485" name="Rectangle 53"/>
              <p:cNvSpPr>
                <a:spLocks noChangeArrowheads="1"/>
              </p:cNvSpPr>
              <p:nvPr/>
            </p:nvSpPr>
            <p:spPr bwMode="auto">
              <a:xfrm>
                <a:off x="4176" y="1680"/>
                <a:ext cx="672" cy="960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s-MX" sz="1350">
                  <a:solidFill>
                    <a:schemeClr val="bg1"/>
                  </a:solidFill>
                  <a:latin typeface="Arial Narrow" pitchFamily="34" charset="0"/>
                </a:endParaRPr>
              </a:p>
            </p:txBody>
          </p:sp>
          <p:grpSp>
            <p:nvGrpSpPr>
              <p:cNvPr id="11" name="Group 54"/>
              <p:cNvGrpSpPr>
                <a:grpSpLocks/>
              </p:cNvGrpSpPr>
              <p:nvPr/>
            </p:nvGrpSpPr>
            <p:grpSpPr bwMode="auto">
              <a:xfrm>
                <a:off x="2544" y="1440"/>
                <a:ext cx="576" cy="1344"/>
                <a:chOff x="2880" y="1440"/>
                <a:chExt cx="576" cy="1344"/>
              </a:xfrm>
            </p:grpSpPr>
            <p:sp>
              <p:nvSpPr>
                <p:cNvPr id="18487" name="Rectangle 55"/>
                <p:cNvSpPr>
                  <a:spLocks noChangeArrowheads="1"/>
                </p:cNvSpPr>
                <p:nvPr/>
              </p:nvSpPr>
              <p:spPr bwMode="auto">
                <a:xfrm>
                  <a:off x="3024" y="1440"/>
                  <a:ext cx="384" cy="336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s-MX" sz="1350">
                    <a:solidFill>
                      <a:schemeClr val="bg1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18488" name="Rectangle 56"/>
                <p:cNvSpPr>
                  <a:spLocks noChangeArrowheads="1"/>
                </p:cNvSpPr>
                <p:nvPr/>
              </p:nvSpPr>
              <p:spPr bwMode="auto">
                <a:xfrm>
                  <a:off x="3024" y="1968"/>
                  <a:ext cx="384" cy="336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s-MX" sz="1350">
                    <a:solidFill>
                      <a:schemeClr val="bg1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18489" name="Rectangle 57"/>
                <p:cNvSpPr>
                  <a:spLocks noChangeArrowheads="1"/>
                </p:cNvSpPr>
                <p:nvPr/>
              </p:nvSpPr>
              <p:spPr bwMode="auto">
                <a:xfrm>
                  <a:off x="3072" y="2448"/>
                  <a:ext cx="384" cy="336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s-MX" sz="1350">
                    <a:solidFill>
                      <a:schemeClr val="bg1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18490" name="Line 58"/>
                <p:cNvSpPr>
                  <a:spLocks noChangeShapeType="1"/>
                </p:cNvSpPr>
                <p:nvPr/>
              </p:nvSpPr>
              <p:spPr bwMode="auto">
                <a:xfrm>
                  <a:off x="2880" y="158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s-MX" sz="1350"/>
                </a:p>
              </p:txBody>
            </p:sp>
            <p:sp>
              <p:nvSpPr>
                <p:cNvPr id="18491" name="Line 59"/>
                <p:cNvSpPr>
                  <a:spLocks noChangeShapeType="1"/>
                </p:cNvSpPr>
                <p:nvPr/>
              </p:nvSpPr>
              <p:spPr bwMode="auto">
                <a:xfrm>
                  <a:off x="2880" y="2640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s-MX" sz="1350"/>
                </a:p>
              </p:txBody>
            </p:sp>
            <p:sp>
              <p:nvSpPr>
                <p:cNvPr id="18492" name="Line 60"/>
                <p:cNvSpPr>
                  <a:spLocks noChangeShapeType="1"/>
                </p:cNvSpPr>
                <p:nvPr/>
              </p:nvSpPr>
              <p:spPr bwMode="auto">
                <a:xfrm>
                  <a:off x="2880" y="2160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s-MX" sz="1350"/>
                </a:p>
              </p:txBody>
            </p:sp>
          </p:grpSp>
        </p:grpSp>
        <p:sp>
          <p:nvSpPr>
            <p:cNvPr id="45" name="Rectangle 31"/>
            <p:cNvSpPr>
              <a:spLocks noChangeArrowheads="1"/>
            </p:cNvSpPr>
            <p:nvPr/>
          </p:nvSpPr>
          <p:spPr bwMode="auto">
            <a:xfrm>
              <a:off x="1150254" y="2579660"/>
              <a:ext cx="5815684" cy="206058"/>
            </a:xfrm>
            <a:prstGeom prst="rect">
              <a:avLst/>
            </a:prstGeom>
            <a:gradFill rotWithShape="0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0" scaled="0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1350" b="1" dirty="0">
                  <a:latin typeface="Arial Narrow" pitchFamily="34" charset="0"/>
                </a:rPr>
                <a:t>Principios (construcción de ciudadanía) </a:t>
              </a:r>
              <a:endParaRPr lang="es-ES" sz="1350" b="1" dirty="0">
                <a:latin typeface="Arial Narrow" pitchFamily="34" charset="0"/>
              </a:endParaRPr>
            </a:p>
          </p:txBody>
        </p:sp>
        <p:sp>
          <p:nvSpPr>
            <p:cNvPr id="46" name="Rectangle 31"/>
            <p:cNvSpPr>
              <a:spLocks noChangeArrowheads="1"/>
            </p:cNvSpPr>
            <p:nvPr/>
          </p:nvSpPr>
          <p:spPr bwMode="auto">
            <a:xfrm>
              <a:off x="1170955" y="3880255"/>
              <a:ext cx="5815684" cy="210200"/>
            </a:xfrm>
            <a:prstGeom prst="rect">
              <a:avLst/>
            </a:prstGeom>
            <a:gradFill rotWithShape="0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0" scaled="0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1350" b="1" dirty="0">
                  <a:latin typeface="Arial Narrow" pitchFamily="34" charset="0"/>
                </a:rPr>
                <a:t>Metodología Participativa y Prospectiva</a:t>
              </a:r>
              <a:endParaRPr lang="es-ES" sz="1350" b="1" dirty="0">
                <a:latin typeface="Arial Narrow" pitchFamily="34" charset="0"/>
              </a:endParaRPr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8502110" y="1217800"/>
              <a:ext cx="1070333" cy="13619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750" dirty="0"/>
                <a:t>Relaciones no sexistas</a:t>
              </a:r>
            </a:p>
            <a:p>
              <a:r>
                <a:rPr lang="es-MX" sz="750" dirty="0"/>
                <a:t>Cultura Equitativa</a:t>
              </a:r>
            </a:p>
            <a:p>
              <a:r>
                <a:rPr lang="es-MX" sz="750" dirty="0"/>
                <a:t>Trato igual</a:t>
              </a:r>
            </a:p>
            <a:p>
              <a:r>
                <a:rPr lang="es-MX" sz="750" dirty="0"/>
                <a:t>Respeto a la pluralidad</a:t>
              </a:r>
            </a:p>
            <a:p>
              <a:r>
                <a:rPr lang="es-MX" sz="750" dirty="0"/>
                <a:t>Solidarias</a:t>
              </a:r>
            </a:p>
            <a:p>
              <a:r>
                <a:rPr lang="es-MX" sz="750" dirty="0"/>
                <a:t>Relaciones armónicas entre personas y la naturaleza</a:t>
              </a:r>
            </a:p>
            <a:p>
              <a:r>
                <a:rPr lang="es-MX" sz="750" dirty="0"/>
                <a:t>Desarrollo de necesidades</a:t>
              </a: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8538255" y="4692187"/>
              <a:ext cx="108128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750" dirty="0"/>
                <a:t>Confianza mutua</a:t>
              </a:r>
            </a:p>
            <a:p>
              <a:r>
                <a:rPr lang="es-MX" sz="750" dirty="0"/>
                <a:t>Redes sociales</a:t>
              </a:r>
            </a:p>
            <a:p>
              <a:r>
                <a:rPr lang="es-MX" sz="750" dirty="0"/>
                <a:t>Normas efectivas </a:t>
              </a:r>
            </a:p>
            <a:p>
              <a:r>
                <a:rPr lang="es-MX" sz="750" dirty="0"/>
                <a:t>Cooperación</a:t>
              </a:r>
            </a:p>
          </p:txBody>
        </p:sp>
        <p:sp>
          <p:nvSpPr>
            <p:cNvPr id="14" name="CuadroTexto 13"/>
            <p:cNvSpPr txBox="1"/>
            <p:nvPr/>
          </p:nvSpPr>
          <p:spPr>
            <a:xfrm>
              <a:off x="8584707" y="2998213"/>
              <a:ext cx="1062173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750" dirty="0"/>
                <a:t>Protagonismo del GD</a:t>
              </a:r>
            </a:p>
            <a:p>
              <a:r>
                <a:rPr lang="es-MX" sz="750" dirty="0"/>
                <a:t>Gestión Integral de Proyectos</a:t>
              </a:r>
            </a:p>
            <a:p>
              <a:r>
                <a:rPr lang="es-MX" sz="750" dirty="0"/>
                <a:t>Respuesta  a necesidades</a:t>
              </a:r>
            </a:p>
            <a:p>
              <a:r>
                <a:rPr lang="es-MX" sz="750" dirty="0"/>
                <a:t>Alianzas</a:t>
              </a:r>
            </a:p>
          </p:txBody>
        </p:sp>
      </p:grpSp>
      <p:sp>
        <p:nvSpPr>
          <p:cNvPr id="17" name="Llamada de flecha hacia abajo 16"/>
          <p:cNvSpPr/>
          <p:nvPr/>
        </p:nvSpPr>
        <p:spPr>
          <a:xfrm>
            <a:off x="652962" y="2345383"/>
            <a:ext cx="5807507" cy="490847"/>
          </a:xfrm>
          <a:prstGeom prst="downArrowCallout">
            <a:avLst/>
          </a:prstGeom>
          <a:gradFill rotWithShape="0">
            <a:gsLst>
              <a:gs pos="0">
                <a:srgbClr val="333399"/>
              </a:gs>
              <a:gs pos="100000">
                <a:srgbClr val="9999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350">
                <a:solidFill>
                  <a:schemeClr val="bg1"/>
                </a:solidFill>
                <a:latin typeface="Arial Narrow" pitchFamily="34" charset="0"/>
              </a:rPr>
              <a:t>Proceso formativo educativo</a:t>
            </a:r>
            <a:endParaRPr lang="es-ES" sz="135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2" name="Rectangle 24"/>
          <p:cNvSpPr>
            <a:spLocks noChangeArrowheads="1"/>
          </p:cNvSpPr>
          <p:nvPr/>
        </p:nvSpPr>
        <p:spPr bwMode="auto">
          <a:xfrm>
            <a:off x="628730" y="1334314"/>
            <a:ext cx="5822746" cy="922447"/>
          </a:xfrm>
          <a:prstGeom prst="rect">
            <a:avLst/>
          </a:prstGeom>
          <a:gradFill rotWithShape="0">
            <a:gsLst>
              <a:gs pos="0">
                <a:srgbClr val="333399"/>
              </a:gs>
              <a:gs pos="100000">
                <a:srgbClr val="9999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400" dirty="0">
                <a:solidFill>
                  <a:schemeClr val="bg1"/>
                </a:solidFill>
                <a:latin typeface="Arial Narrow" pitchFamily="34" charset="0"/>
              </a:rPr>
              <a:t>Prácticas sociales derivadas de su actuar en grupo (planeación, 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  <a:latin typeface="Arial Narrow" pitchFamily="34" charset="0"/>
              </a:rPr>
              <a:t>toma de decisiones, compartir experiencias, gestión de proyectos, etc.) y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  <a:latin typeface="Arial Narrow" pitchFamily="34" charset="0"/>
              </a:rPr>
              <a:t> conocimientos y habilidades aprendidas en sesiones</a:t>
            </a:r>
          </a:p>
          <a:p>
            <a:pPr algn="ctr"/>
            <a:r>
              <a:rPr lang="es-MX" sz="1400" dirty="0">
                <a:solidFill>
                  <a:schemeClr val="bg1"/>
                </a:solidFill>
                <a:latin typeface="Arial Narrow" pitchFamily="34" charset="0"/>
              </a:rPr>
              <a:t> de capacitación… </a:t>
            </a:r>
            <a:endParaRPr lang="es-ES" sz="1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642350" y="554767"/>
            <a:ext cx="789009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Todas las acciones que contribuyen a generar conciencia colectiva y que permiten  al  individuo y al grupo construir una nueva y mejor identidad, con comprensión de sus formas de vida y con visión critica de sí mismos y su entorno. 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642350" y="258586"/>
            <a:ext cx="37032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ES" sz="2000" b="1" dirty="0">
                <a:latin typeface="Calibri Light"/>
                <a:ea typeface="Times New Roman" panose="02020603050405020304" pitchFamily="18" charset="0"/>
                <a:cs typeface="Times New Roman" panose="02020603050405020304" pitchFamily="18" charset="0"/>
              </a:rPr>
              <a:t>Proceso educativo formativo</a:t>
            </a:r>
            <a:endParaRPr lang="es-MX" sz="2000" b="1" dirty="0">
              <a:latin typeface="Calibri Ligh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026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2266950" y="1066800"/>
            <a:ext cx="6408738" cy="792163"/>
          </a:xfrm>
          <a:prstGeom prst="rightArrow">
            <a:avLst>
              <a:gd name="adj1" fmla="val 67935"/>
              <a:gd name="adj2" fmla="val 2397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_tradnl" altLang="es-MX" b="1">
                <a:solidFill>
                  <a:srgbClr val="CCCC00"/>
                </a:solidFill>
                <a:latin typeface="Arial" panose="020B0604020202020204" pitchFamily="34" charset="0"/>
              </a:rPr>
              <a:t>integralidad</a:t>
            </a:r>
            <a:endParaRPr lang="es-ES" altLang="es-MX" b="1">
              <a:solidFill>
                <a:srgbClr val="CCCC00"/>
              </a:solidFill>
              <a:latin typeface="Arial" panose="020B0604020202020204" pitchFamily="34" charset="0"/>
            </a:endParaRPr>
          </a:p>
        </p:txBody>
      </p:sp>
      <p:sp>
        <p:nvSpPr>
          <p:cNvPr id="59395" name="AutoShape 3"/>
          <p:cNvSpPr>
            <a:spLocks noChangeArrowheads="1"/>
          </p:cNvSpPr>
          <p:nvPr/>
        </p:nvSpPr>
        <p:spPr bwMode="auto">
          <a:xfrm rot="16200000">
            <a:off x="-1085056" y="4006056"/>
            <a:ext cx="2736850" cy="719138"/>
          </a:xfrm>
          <a:prstGeom prst="leftArrow">
            <a:avLst>
              <a:gd name="adj1" fmla="val 65130"/>
              <a:gd name="adj2" fmla="val 2579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_tradnl" altLang="es-MX" b="1">
                <a:solidFill>
                  <a:srgbClr val="FF99CC"/>
                </a:solidFill>
                <a:latin typeface="Arial" panose="020B0604020202020204" pitchFamily="34" charset="0"/>
              </a:rPr>
              <a:t>sostenibilidad</a:t>
            </a:r>
            <a:endParaRPr lang="es-ES" altLang="es-MX" b="1">
              <a:solidFill>
                <a:srgbClr val="FF99CC"/>
              </a:solidFill>
              <a:latin typeface="Arial" panose="020B0604020202020204" pitchFamily="34" charset="0"/>
            </a:endParaRP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 rot="10800000">
            <a:off x="2265363" y="1917700"/>
            <a:ext cx="1511300" cy="93503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rot="10800000" wrap="none" anchor="ctr"/>
          <a:lstStyle/>
          <a:p>
            <a:pPr algn="ctr"/>
            <a:r>
              <a:rPr lang="es-ES_tradnl" altLang="es-MX" sz="1800">
                <a:latin typeface="Arial" panose="020B0604020202020204" pitchFamily="34" charset="0"/>
              </a:rPr>
              <a:t>Alimentación</a:t>
            </a:r>
            <a:endParaRPr lang="es-ES" altLang="es-MX" sz="1800">
              <a:latin typeface="Arial" panose="020B0604020202020204" pitchFamily="34" charset="0"/>
            </a:endParaRPr>
          </a:p>
        </p:txBody>
      </p:sp>
      <p:sp>
        <p:nvSpPr>
          <p:cNvPr id="59397" name="AutoShape 5"/>
          <p:cNvSpPr>
            <a:spLocks noChangeArrowheads="1"/>
          </p:cNvSpPr>
          <p:nvPr/>
        </p:nvSpPr>
        <p:spPr bwMode="auto">
          <a:xfrm rot="10800000">
            <a:off x="3776663" y="1917700"/>
            <a:ext cx="865187" cy="935038"/>
          </a:xfrm>
          <a:prstGeom prst="roundRect">
            <a:avLst>
              <a:gd name="adj" fmla="val 16667"/>
            </a:avLst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rot="10800000" wrap="none" anchor="ctr"/>
          <a:lstStyle/>
          <a:p>
            <a:pPr algn="ctr"/>
            <a:r>
              <a:rPr lang="es-ES_tradnl" altLang="es-MX" sz="1800">
                <a:latin typeface="Arial" panose="020B0604020202020204" pitchFamily="34" charset="0"/>
              </a:rPr>
              <a:t>Salud</a:t>
            </a:r>
            <a:endParaRPr lang="es-ES" altLang="es-MX" sz="1800">
              <a:latin typeface="Arial" panose="020B0604020202020204" pitchFamily="34" charset="0"/>
            </a:endParaRPr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 rot="10800000">
            <a:off x="4641850" y="1917700"/>
            <a:ext cx="1295400" cy="935038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rot="10800000" wrap="none" anchor="ctr"/>
          <a:lstStyle/>
          <a:p>
            <a:pPr algn="ctr"/>
            <a:r>
              <a:rPr lang="es-ES_tradnl" altLang="es-MX" sz="1800">
                <a:latin typeface="Arial" panose="020B0604020202020204" pitchFamily="34" charset="0"/>
              </a:rPr>
              <a:t>Educación</a:t>
            </a:r>
            <a:endParaRPr lang="es-ES" altLang="es-MX" sz="1800">
              <a:latin typeface="Arial" panose="020B0604020202020204" pitchFamily="34" charset="0"/>
            </a:endParaRPr>
          </a:p>
        </p:txBody>
      </p:sp>
      <p:sp>
        <p:nvSpPr>
          <p:cNvPr id="59399" name="AutoShape 7"/>
          <p:cNvSpPr>
            <a:spLocks noChangeArrowheads="1"/>
          </p:cNvSpPr>
          <p:nvPr/>
        </p:nvSpPr>
        <p:spPr bwMode="auto">
          <a:xfrm rot="10800000">
            <a:off x="5937250" y="1917700"/>
            <a:ext cx="1368425" cy="935038"/>
          </a:xfrm>
          <a:prstGeom prst="roundRect">
            <a:avLst>
              <a:gd name="adj" fmla="val 16667"/>
            </a:avLst>
          </a:prstGeom>
          <a:solidFill>
            <a:srgbClr val="99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rot="10800000" wrap="none" anchor="ctr"/>
          <a:lstStyle/>
          <a:p>
            <a:pPr algn="ctr"/>
            <a:r>
              <a:rPr lang="es-ES_tradnl" altLang="es-MX" sz="1800">
                <a:latin typeface="Arial" panose="020B0604020202020204" pitchFamily="34" charset="0"/>
              </a:rPr>
              <a:t>Vivienda </a:t>
            </a:r>
          </a:p>
          <a:p>
            <a:pPr algn="ctr"/>
            <a:r>
              <a:rPr lang="es-ES_tradnl" altLang="es-MX" sz="1800">
                <a:latin typeface="Arial" panose="020B0604020202020204" pitchFamily="34" charset="0"/>
              </a:rPr>
              <a:t>y comunidad</a:t>
            </a:r>
            <a:endParaRPr lang="es-ES" altLang="es-MX" sz="1800">
              <a:latin typeface="Arial" panose="020B0604020202020204" pitchFamily="34" charset="0"/>
            </a:endParaRPr>
          </a:p>
        </p:txBody>
      </p:sp>
      <p:sp>
        <p:nvSpPr>
          <p:cNvPr id="59400" name="AutoShape 8"/>
          <p:cNvSpPr>
            <a:spLocks noChangeArrowheads="1"/>
          </p:cNvSpPr>
          <p:nvPr/>
        </p:nvSpPr>
        <p:spPr bwMode="auto">
          <a:xfrm rot="10800000">
            <a:off x="7305675" y="1917700"/>
            <a:ext cx="1154113" cy="935038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rot="10800000" wrap="none" anchor="ctr"/>
          <a:lstStyle/>
          <a:p>
            <a:pPr algn="ctr"/>
            <a:r>
              <a:rPr lang="es-ES_tradnl" altLang="es-MX" sz="1800">
                <a:latin typeface="Arial" panose="020B0604020202020204" pitchFamily="34" charset="0"/>
              </a:rPr>
              <a:t>Economía </a:t>
            </a:r>
            <a:endParaRPr lang="es-ES" altLang="es-MX" sz="1800">
              <a:latin typeface="Arial" panose="020B0604020202020204" pitchFamily="34" charset="0"/>
            </a:endParaRPr>
          </a:p>
        </p:txBody>
      </p:sp>
      <p:sp>
        <p:nvSpPr>
          <p:cNvPr id="59401" name="AutoShape 9"/>
          <p:cNvSpPr>
            <a:spLocks noChangeArrowheads="1"/>
          </p:cNvSpPr>
          <p:nvPr/>
        </p:nvSpPr>
        <p:spPr bwMode="auto">
          <a:xfrm rot="10800000">
            <a:off x="681038" y="2925763"/>
            <a:ext cx="7850187" cy="93503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rot="10800000" wrap="none" anchor="ctr"/>
          <a:lstStyle/>
          <a:p>
            <a:r>
              <a:rPr lang="es-ES_tradnl" altLang="es-MX" sz="1800">
                <a:latin typeface="Arial" panose="020B0604020202020204" pitchFamily="34" charset="0"/>
              </a:rPr>
              <a:t>Organización </a:t>
            </a:r>
            <a:endParaRPr lang="es-ES" altLang="es-MX" sz="1800">
              <a:latin typeface="Arial" panose="020B0604020202020204" pitchFamily="34" charset="0"/>
            </a:endParaRPr>
          </a:p>
        </p:txBody>
      </p:sp>
      <p:sp>
        <p:nvSpPr>
          <p:cNvPr id="59402" name="AutoShape 10"/>
          <p:cNvSpPr>
            <a:spLocks noChangeArrowheads="1"/>
          </p:cNvSpPr>
          <p:nvPr/>
        </p:nvSpPr>
        <p:spPr bwMode="auto">
          <a:xfrm rot="10800000">
            <a:off x="681038" y="3860800"/>
            <a:ext cx="7850187" cy="935038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rot="10800000" wrap="none" anchor="ctr"/>
          <a:lstStyle/>
          <a:p>
            <a:r>
              <a:rPr lang="es-ES_tradnl" altLang="es-MX" sz="1800">
                <a:latin typeface="Arial" panose="020B0604020202020204" pitchFamily="34" charset="0"/>
              </a:rPr>
              <a:t>Participación</a:t>
            </a:r>
            <a:endParaRPr lang="es-ES" altLang="es-MX" sz="1800">
              <a:latin typeface="Arial" panose="020B0604020202020204" pitchFamily="34" charset="0"/>
            </a:endParaRPr>
          </a:p>
        </p:txBody>
      </p:sp>
      <p:sp>
        <p:nvSpPr>
          <p:cNvPr id="59403" name="AutoShape 11"/>
          <p:cNvSpPr>
            <a:spLocks noChangeArrowheads="1"/>
          </p:cNvSpPr>
          <p:nvPr/>
        </p:nvSpPr>
        <p:spPr bwMode="auto">
          <a:xfrm rot="10800000">
            <a:off x="682625" y="4799013"/>
            <a:ext cx="7850188" cy="935037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rot="10800000" wrap="none" anchor="ctr"/>
          <a:lstStyle/>
          <a:p>
            <a:r>
              <a:rPr lang="es-ES_tradnl" altLang="es-MX" sz="1800">
                <a:latin typeface="Arial" panose="020B0604020202020204" pitchFamily="34" charset="0"/>
              </a:rPr>
              <a:t>Proceso </a:t>
            </a:r>
          </a:p>
          <a:p>
            <a:r>
              <a:rPr lang="es-ES_tradnl" altLang="es-MX" sz="1800">
                <a:latin typeface="Arial" panose="020B0604020202020204" pitchFamily="34" charset="0"/>
              </a:rPr>
              <a:t>formativo</a:t>
            </a:r>
            <a:endParaRPr lang="es-ES" altLang="es-MX" sz="1800">
              <a:latin typeface="Arial" panose="020B0604020202020204" pitchFamily="34" charset="0"/>
            </a:endParaRPr>
          </a:p>
        </p:txBody>
      </p:sp>
      <p:sp>
        <p:nvSpPr>
          <p:cNvPr id="59404" name="AutoShape 12"/>
          <p:cNvSpPr>
            <a:spLocks noChangeArrowheads="1"/>
          </p:cNvSpPr>
          <p:nvPr/>
        </p:nvSpPr>
        <p:spPr bwMode="auto">
          <a:xfrm>
            <a:off x="609600" y="1981200"/>
            <a:ext cx="8077200" cy="3810000"/>
          </a:xfrm>
          <a:prstGeom prst="rtTriangle">
            <a:avLst/>
          </a:prstGeom>
          <a:solidFill>
            <a:srgbClr val="990033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r"/>
            <a:r>
              <a:rPr lang="es-ES_tradnl" altLang="es-MX" sz="3200">
                <a:solidFill>
                  <a:schemeClr val="bg1"/>
                </a:solidFill>
                <a:latin typeface="Arial" panose="020B0604020202020204" pitchFamily="34" charset="0"/>
              </a:rPr>
              <a:t>Procesos </a:t>
            </a:r>
          </a:p>
          <a:p>
            <a:pPr algn="r"/>
            <a:r>
              <a:rPr lang="es-ES_tradnl" altLang="es-MX" sz="3200">
                <a:solidFill>
                  <a:schemeClr val="bg1"/>
                </a:solidFill>
                <a:latin typeface="Arial" panose="020B0604020202020204" pitchFamily="34" charset="0"/>
              </a:rPr>
              <a:t>comunitarios </a:t>
            </a:r>
          </a:p>
          <a:p>
            <a:pPr algn="r"/>
            <a:r>
              <a:rPr lang="es-ES_tradnl" altLang="es-MX" sz="3200">
                <a:solidFill>
                  <a:schemeClr val="bg1"/>
                </a:solidFill>
                <a:latin typeface="Arial" panose="020B0604020202020204" pitchFamily="34" charset="0"/>
              </a:rPr>
              <a:t>sostenibles</a:t>
            </a:r>
            <a:endParaRPr lang="es-ES" altLang="es-MX" sz="32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9405" name="AutoShape 13"/>
          <p:cNvSpPr>
            <a:spLocks noChangeArrowheads="1"/>
          </p:cNvSpPr>
          <p:nvPr/>
        </p:nvSpPr>
        <p:spPr bwMode="auto">
          <a:xfrm rot="10800000">
            <a:off x="458788" y="1916113"/>
            <a:ext cx="8001000" cy="3817937"/>
          </a:xfrm>
          <a:prstGeom prst="rtTriangle">
            <a:avLst/>
          </a:prstGeom>
          <a:solidFill>
            <a:srgbClr val="808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rot="10800000" wrap="none" anchor="ctr"/>
          <a:lstStyle/>
          <a:p>
            <a:pPr algn="ctr"/>
            <a:r>
              <a:rPr lang="es-ES_tradnl" altLang="es-MX" sz="3200">
                <a:solidFill>
                  <a:schemeClr val="bg1"/>
                </a:solidFill>
                <a:latin typeface="Arial" panose="020B0604020202020204" pitchFamily="34" charset="0"/>
              </a:rPr>
              <a:t>Proyectos </a:t>
            </a:r>
          </a:p>
          <a:p>
            <a:pPr algn="ctr"/>
            <a:r>
              <a:rPr lang="es-ES_tradnl" altLang="es-MX" sz="3200">
                <a:solidFill>
                  <a:schemeClr val="bg1"/>
                </a:solidFill>
                <a:latin typeface="Arial" panose="020B0604020202020204" pitchFamily="34" charset="0"/>
              </a:rPr>
              <a:t>comunitarios </a:t>
            </a:r>
          </a:p>
          <a:p>
            <a:pPr algn="ctr"/>
            <a:r>
              <a:rPr lang="es-ES_tradnl" altLang="es-MX" sz="3200">
                <a:solidFill>
                  <a:schemeClr val="bg1"/>
                </a:solidFill>
                <a:latin typeface="Arial" panose="020B0604020202020204" pitchFamily="34" charset="0"/>
              </a:rPr>
              <a:t>integrales</a:t>
            </a:r>
            <a:endParaRPr lang="es-ES" altLang="es-MX" sz="32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9406" name="Rectangle 14"/>
          <p:cNvSpPr>
            <a:spLocks noChangeArrowheads="1"/>
          </p:cNvSpPr>
          <p:nvPr/>
        </p:nvSpPr>
        <p:spPr bwMode="auto">
          <a:xfrm>
            <a:off x="1403350" y="333375"/>
            <a:ext cx="6354763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MX" sz="4400" b="1" dirty="0">
                <a:latin typeface="Arial" panose="020B0604020202020204" pitchFamily="34" charset="0"/>
              </a:rPr>
              <a:t>Estrategias operativas</a:t>
            </a:r>
            <a:endParaRPr lang="es-ES" altLang="es-MX" sz="44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31067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4" grpId="0" animBg="1" autoUpdateAnimBg="0"/>
      <p:bldP spid="59405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3 Rectángulo"/>
          <p:cNvSpPr>
            <a:spLocks noChangeArrowheads="1"/>
          </p:cNvSpPr>
          <p:nvPr/>
        </p:nvSpPr>
        <p:spPr bwMode="auto">
          <a:xfrm rot="16200000">
            <a:off x="1548985" y="5302528"/>
            <a:ext cx="1325434" cy="400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1000" b="1" dirty="0">
                <a:latin typeface="Arial" panose="020B0604020202020204" pitchFamily="34" charset="0"/>
              </a:rPr>
              <a:t>Cuatro Principios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1000" b="1" dirty="0">
                <a:latin typeface="Arial" panose="020B0604020202020204" pitchFamily="34" charset="0"/>
              </a:rPr>
              <a:t>Transversales</a:t>
            </a:r>
          </a:p>
        </p:txBody>
      </p:sp>
      <p:sp>
        <p:nvSpPr>
          <p:cNvPr id="2" name="68 CuadroTexto"/>
          <p:cNvSpPr txBox="1">
            <a:spLocks noChangeArrowheads="1"/>
          </p:cNvSpPr>
          <p:nvPr/>
        </p:nvSpPr>
        <p:spPr bwMode="auto">
          <a:xfrm>
            <a:off x="2169201" y="332656"/>
            <a:ext cx="580548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1000" b="1" dirty="0">
                <a:solidFill>
                  <a:srgbClr val="7030A0"/>
                </a:solidFill>
                <a:latin typeface="Arial" panose="020B0604020202020204" pitchFamily="34" charset="0"/>
              </a:rPr>
              <a:t>MODELO DE REFERENCIA NACIONAL COMUNIDAD DIFERENTE (CONCEPCIÓN ORIGINAL)</a:t>
            </a:r>
          </a:p>
        </p:txBody>
      </p:sp>
      <p:grpSp>
        <p:nvGrpSpPr>
          <p:cNvPr id="58" name="Grupo 57"/>
          <p:cNvGrpSpPr/>
          <p:nvPr/>
        </p:nvGrpSpPr>
        <p:grpSpPr>
          <a:xfrm>
            <a:off x="654439" y="995584"/>
            <a:ext cx="7261512" cy="444527"/>
            <a:chOff x="654439" y="1196256"/>
            <a:chExt cx="7261512" cy="444527"/>
          </a:xfrm>
        </p:grpSpPr>
        <p:sp>
          <p:nvSpPr>
            <p:cNvPr id="5" name="22 Rectángulo"/>
            <p:cNvSpPr>
              <a:spLocks noChangeArrowheads="1"/>
            </p:cNvSpPr>
            <p:nvPr/>
          </p:nvSpPr>
          <p:spPr bwMode="auto">
            <a:xfrm>
              <a:off x="654439" y="1212642"/>
              <a:ext cx="128255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MX" altLang="es-MX" sz="1000" b="1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</a:rPr>
                <a:t>Cinco Metas Operacionales</a:t>
              </a:r>
            </a:p>
          </p:txBody>
        </p:sp>
        <p:sp>
          <p:nvSpPr>
            <p:cNvPr id="8" name="4 Rectángulo"/>
            <p:cNvSpPr/>
            <p:nvPr/>
          </p:nvSpPr>
          <p:spPr bwMode="auto">
            <a:xfrm>
              <a:off x="2475588" y="1196256"/>
              <a:ext cx="1035050" cy="431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tx2">
                      <a:lumMod val="75000"/>
                    </a:schemeClr>
                  </a:solidFill>
                </a:rPr>
                <a:t>I. Organización Autogestiva</a:t>
              </a:r>
            </a:p>
          </p:txBody>
        </p:sp>
        <p:sp>
          <p:nvSpPr>
            <p:cNvPr id="9" name="5 Rectángulo"/>
            <p:cNvSpPr/>
            <p:nvPr/>
          </p:nvSpPr>
          <p:spPr bwMode="auto">
            <a:xfrm>
              <a:off x="3599538" y="1196256"/>
              <a:ext cx="890588" cy="431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tx2">
                      <a:lumMod val="75000"/>
                    </a:schemeClr>
                  </a:solidFill>
                </a:rPr>
                <a:t>II. Plan Estratégico</a:t>
              </a:r>
            </a:p>
          </p:txBody>
        </p:sp>
        <p:sp>
          <p:nvSpPr>
            <p:cNvPr id="10" name="6 Rectángulo"/>
            <p:cNvSpPr/>
            <p:nvPr/>
          </p:nvSpPr>
          <p:spPr bwMode="auto">
            <a:xfrm>
              <a:off x="4572676" y="1196256"/>
              <a:ext cx="977900" cy="431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tx2">
                      <a:lumMod val="75000"/>
                    </a:schemeClr>
                  </a:solidFill>
                </a:rPr>
                <a:t>III. Proyectos comunitarios</a:t>
              </a:r>
            </a:p>
          </p:txBody>
        </p:sp>
        <p:sp>
          <p:nvSpPr>
            <p:cNvPr id="11" name="7 Rectángulo"/>
            <p:cNvSpPr/>
            <p:nvPr/>
          </p:nvSpPr>
          <p:spPr bwMode="auto">
            <a:xfrm>
              <a:off x="5656938" y="1196256"/>
              <a:ext cx="1035050" cy="431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tx2">
                      <a:lumMod val="75000"/>
                    </a:schemeClr>
                  </a:solidFill>
                </a:rPr>
                <a:t>IV. Promotores Comunitarios</a:t>
              </a:r>
            </a:p>
          </p:txBody>
        </p:sp>
        <p:sp>
          <p:nvSpPr>
            <p:cNvPr id="12" name="8 Rectángulo"/>
            <p:cNvSpPr/>
            <p:nvPr/>
          </p:nvSpPr>
          <p:spPr bwMode="auto">
            <a:xfrm>
              <a:off x="6812638" y="1196256"/>
              <a:ext cx="1103313" cy="431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tx2">
                      <a:lumMod val="75000"/>
                    </a:schemeClr>
                  </a:solidFill>
                </a:rPr>
                <a:t>V. Multiplicadores</a:t>
              </a:r>
            </a:p>
          </p:txBody>
        </p:sp>
        <p:sp>
          <p:nvSpPr>
            <p:cNvPr id="13" name="19 Abrir llave"/>
            <p:cNvSpPr/>
            <p:nvPr/>
          </p:nvSpPr>
          <p:spPr bwMode="auto">
            <a:xfrm>
              <a:off x="1893709" y="1208983"/>
              <a:ext cx="68263" cy="4318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MX" sz="100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57" name="Grupo 56"/>
          <p:cNvGrpSpPr/>
          <p:nvPr/>
        </p:nvGrpSpPr>
        <p:grpSpPr>
          <a:xfrm>
            <a:off x="829883" y="476672"/>
            <a:ext cx="7073368" cy="452467"/>
            <a:chOff x="829883" y="610637"/>
            <a:chExt cx="7073368" cy="452467"/>
          </a:xfrm>
        </p:grpSpPr>
        <p:sp>
          <p:nvSpPr>
            <p:cNvPr id="4" name="18 Abrir llave"/>
            <p:cNvSpPr/>
            <p:nvPr/>
          </p:nvSpPr>
          <p:spPr bwMode="auto">
            <a:xfrm>
              <a:off x="1915935" y="631304"/>
              <a:ext cx="46037" cy="4318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MX" sz="1000">
                <a:solidFill>
                  <a:srgbClr val="7030A0"/>
                </a:solidFill>
              </a:endParaRPr>
            </a:p>
          </p:txBody>
        </p:sp>
        <p:sp>
          <p:nvSpPr>
            <p:cNvPr id="7" name="3 Rectángulo"/>
            <p:cNvSpPr/>
            <p:nvPr/>
          </p:nvSpPr>
          <p:spPr bwMode="auto">
            <a:xfrm>
              <a:off x="2502576" y="691431"/>
              <a:ext cx="5400675" cy="3603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ES" sz="1000" b="1" dirty="0">
                  <a:solidFill>
                    <a:schemeClr val="bg1"/>
                  </a:solidFill>
                  <a:latin typeface="Arial" charset="0"/>
                </a:rPr>
                <a:t>Convivencia humana equilibrada del individuo consigo mismo, con los demás y con el entorno</a:t>
              </a:r>
              <a:endParaRPr lang="es-MX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21 Rectángulo"/>
            <p:cNvSpPr>
              <a:spLocks noChangeArrowheads="1"/>
            </p:cNvSpPr>
            <p:nvPr/>
          </p:nvSpPr>
          <p:spPr bwMode="auto">
            <a:xfrm>
              <a:off x="829883" y="610637"/>
              <a:ext cx="963095" cy="400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MX" altLang="es-MX" sz="1000" b="1" dirty="0">
                  <a:latin typeface="Arial" panose="020B0604020202020204" pitchFamily="34" charset="0"/>
                </a:rPr>
                <a:t>Objetivo general</a:t>
              </a:r>
            </a:p>
          </p:txBody>
        </p:sp>
      </p:grpSp>
      <p:grpSp>
        <p:nvGrpSpPr>
          <p:cNvPr id="54" name="Grupo 53"/>
          <p:cNvGrpSpPr/>
          <p:nvPr/>
        </p:nvGrpSpPr>
        <p:grpSpPr>
          <a:xfrm>
            <a:off x="1942923" y="5020006"/>
            <a:ext cx="6044467" cy="1001282"/>
            <a:chOff x="1918740" y="4799940"/>
            <a:chExt cx="6044467" cy="1001282"/>
          </a:xfrm>
        </p:grpSpPr>
        <p:sp>
          <p:nvSpPr>
            <p:cNvPr id="15" name="9 Rectángulo"/>
            <p:cNvSpPr/>
            <p:nvPr/>
          </p:nvSpPr>
          <p:spPr bwMode="auto">
            <a:xfrm>
              <a:off x="2454582" y="4799940"/>
              <a:ext cx="5508625" cy="200455"/>
            </a:xfrm>
            <a:prstGeom prst="rect">
              <a:avLst/>
            </a:prstGeom>
            <a:solidFill>
              <a:srgbClr val="00CC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b="1" dirty="0">
                  <a:solidFill>
                    <a:schemeClr val="tx2">
                      <a:lumMod val="75000"/>
                    </a:schemeClr>
                  </a:solidFill>
                </a:rPr>
                <a:t>i) Derechos Humanos</a:t>
              </a:r>
              <a:endParaRPr lang="es-MX" sz="1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6" name="10 Rectángulo"/>
            <p:cNvSpPr/>
            <p:nvPr/>
          </p:nvSpPr>
          <p:spPr bwMode="auto">
            <a:xfrm>
              <a:off x="2456169" y="5074908"/>
              <a:ext cx="5507038" cy="207862"/>
            </a:xfrm>
            <a:prstGeom prst="rect">
              <a:avLst/>
            </a:prstGeom>
            <a:solidFill>
              <a:srgbClr val="00CC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b="1" dirty="0" err="1">
                  <a:solidFill>
                    <a:schemeClr val="tx2">
                      <a:lumMod val="75000"/>
                    </a:schemeClr>
                  </a:solidFill>
                </a:rPr>
                <a:t>ii</a:t>
              </a:r>
              <a:r>
                <a:rPr lang="es-MX" sz="1000" b="1" dirty="0">
                  <a:solidFill>
                    <a:schemeClr val="tx2">
                      <a:lumMod val="75000"/>
                    </a:schemeClr>
                  </a:solidFill>
                </a:rPr>
                <a:t>) Sustentabilidad</a:t>
              </a:r>
              <a:endParaRPr lang="es-MX" sz="1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7" name="17 Rectángulo"/>
            <p:cNvSpPr/>
            <p:nvPr/>
          </p:nvSpPr>
          <p:spPr bwMode="auto">
            <a:xfrm>
              <a:off x="2454581" y="5608189"/>
              <a:ext cx="5508625" cy="178889"/>
            </a:xfrm>
            <a:prstGeom prst="rect">
              <a:avLst/>
            </a:prstGeom>
            <a:solidFill>
              <a:srgbClr val="00CC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b="1" dirty="0" err="1">
                  <a:solidFill>
                    <a:schemeClr val="tx2">
                      <a:lumMod val="75000"/>
                    </a:schemeClr>
                  </a:solidFill>
                </a:rPr>
                <a:t>iv</a:t>
              </a:r>
              <a:r>
                <a:rPr lang="es-MX" sz="1000" b="1" dirty="0">
                  <a:solidFill>
                    <a:schemeClr val="tx2">
                      <a:lumMod val="75000"/>
                    </a:schemeClr>
                  </a:solidFill>
                </a:rPr>
                <a:t>) Respeto a la Diversidad Personal y Cultural </a:t>
              </a:r>
              <a:endParaRPr lang="es-MX" sz="1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8" name="20 Abrir llave"/>
            <p:cNvSpPr/>
            <p:nvPr/>
          </p:nvSpPr>
          <p:spPr bwMode="auto">
            <a:xfrm>
              <a:off x="1918740" y="4814084"/>
              <a:ext cx="45719" cy="98713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MX" sz="100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9" name="25 Rectángulo"/>
            <p:cNvSpPr/>
            <p:nvPr/>
          </p:nvSpPr>
          <p:spPr bwMode="auto">
            <a:xfrm>
              <a:off x="2456169" y="5356497"/>
              <a:ext cx="5507038" cy="177966"/>
            </a:xfrm>
            <a:prstGeom prst="rect">
              <a:avLst/>
            </a:prstGeom>
            <a:solidFill>
              <a:srgbClr val="00CC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b="1" dirty="0" err="1">
                  <a:solidFill>
                    <a:schemeClr val="tx2">
                      <a:lumMod val="75000"/>
                    </a:schemeClr>
                  </a:solidFill>
                </a:rPr>
                <a:t>iii</a:t>
              </a:r>
              <a:r>
                <a:rPr lang="es-MX" sz="1000" b="1" dirty="0">
                  <a:solidFill>
                    <a:schemeClr val="tx2">
                      <a:lumMod val="75000"/>
                    </a:schemeClr>
                  </a:solidFill>
                </a:rPr>
                <a:t>) Perspectiva de Género</a:t>
              </a:r>
              <a:endParaRPr lang="es-MX" sz="1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30" name="38 Llamada de flecha a la derecha"/>
          <p:cNvSpPr/>
          <p:nvPr/>
        </p:nvSpPr>
        <p:spPr bwMode="auto">
          <a:xfrm rot="16200000">
            <a:off x="4912327" y="-982805"/>
            <a:ext cx="551669" cy="5545137"/>
          </a:xfrm>
          <a:prstGeom prst="rightArrowCallout">
            <a:avLst>
              <a:gd name="adj1" fmla="val 412516"/>
              <a:gd name="adj2" fmla="val 609851"/>
              <a:gd name="adj3" fmla="val 25000"/>
              <a:gd name="adj4" fmla="val 64977"/>
            </a:avLst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44 CuadroTexto"/>
          <p:cNvSpPr txBox="1">
            <a:spLocks noChangeArrowheads="1"/>
          </p:cNvSpPr>
          <p:nvPr/>
        </p:nvSpPr>
        <p:spPr bwMode="auto">
          <a:xfrm rot="5400000">
            <a:off x="7416659" y="3956041"/>
            <a:ext cx="2045741" cy="24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1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Propuesta </a:t>
            </a:r>
            <a:r>
              <a:rPr lang="es-MX" altLang="es-MX" sz="1000" b="1" dirty="0">
                <a:latin typeface="Arial" panose="020B0604020202020204" pitchFamily="34" charset="0"/>
              </a:rPr>
              <a:t>Metodológica</a:t>
            </a:r>
          </a:p>
        </p:txBody>
      </p:sp>
      <p:sp>
        <p:nvSpPr>
          <p:cNvPr id="21" name="45 CuadroTexto"/>
          <p:cNvSpPr txBox="1">
            <a:spLocks noChangeArrowheads="1"/>
          </p:cNvSpPr>
          <p:nvPr/>
        </p:nvSpPr>
        <p:spPr bwMode="auto">
          <a:xfrm rot="16200000">
            <a:off x="1034318" y="3131533"/>
            <a:ext cx="23649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1000" b="1" dirty="0">
                <a:latin typeface="Arial" panose="020B0604020202020204" pitchFamily="34" charset="0"/>
              </a:rPr>
              <a:t>Dimensiones</a:t>
            </a:r>
            <a:r>
              <a:rPr lang="es-MX" altLang="es-MX" sz="1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de la intervención </a:t>
            </a:r>
          </a:p>
        </p:txBody>
      </p:sp>
      <p:sp>
        <p:nvSpPr>
          <p:cNvPr id="48" name="Cerrar llave 47"/>
          <p:cNvSpPr/>
          <p:nvPr/>
        </p:nvSpPr>
        <p:spPr>
          <a:xfrm>
            <a:off x="8100392" y="2149582"/>
            <a:ext cx="156397" cy="385756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26 Rectángulo"/>
          <p:cNvSpPr>
            <a:spLocks noChangeArrowheads="1"/>
          </p:cNvSpPr>
          <p:nvPr/>
        </p:nvSpPr>
        <p:spPr bwMode="auto">
          <a:xfrm>
            <a:off x="226696" y="3813404"/>
            <a:ext cx="1022870" cy="400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1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Estrategia Operativa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1858140" y="2151910"/>
            <a:ext cx="6095744" cy="2188265"/>
            <a:chOff x="1858140" y="2151910"/>
            <a:chExt cx="6095744" cy="2188265"/>
          </a:xfrm>
        </p:grpSpPr>
        <p:sp>
          <p:nvSpPr>
            <p:cNvPr id="23" name="Rectangle 31"/>
            <p:cNvSpPr>
              <a:spLocks noChangeArrowheads="1"/>
            </p:cNvSpPr>
            <p:nvPr/>
          </p:nvSpPr>
          <p:spPr bwMode="auto">
            <a:xfrm>
              <a:off x="2408747" y="2151911"/>
              <a:ext cx="3097212" cy="38735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MX" sz="1000" b="1" dirty="0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Dimensión Espacial</a:t>
              </a:r>
              <a:endParaRPr lang="es-ES" sz="1000" b="1" dirty="0">
                <a:solidFill>
                  <a:schemeClr val="tx2">
                    <a:lumMod val="75000"/>
                  </a:schemeClr>
                </a:solidFill>
                <a:latin typeface="+mj-lt"/>
              </a:endParaRPr>
            </a:p>
          </p:txBody>
        </p:sp>
        <p:sp>
          <p:nvSpPr>
            <p:cNvPr id="24" name="Rectangle 124"/>
            <p:cNvSpPr>
              <a:spLocks noChangeArrowheads="1"/>
            </p:cNvSpPr>
            <p:nvPr/>
          </p:nvSpPr>
          <p:spPr bwMode="auto">
            <a:xfrm>
              <a:off x="3440622" y="2583711"/>
              <a:ext cx="768350" cy="5048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MX" sz="1000" b="1" dirty="0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Integralidad</a:t>
              </a:r>
              <a:endParaRPr lang="es-ES" sz="1000" b="1" dirty="0">
                <a:solidFill>
                  <a:schemeClr val="tx2">
                    <a:lumMod val="75000"/>
                  </a:schemeClr>
                </a:solidFill>
                <a:latin typeface="+mj-lt"/>
              </a:endParaRPr>
            </a:p>
          </p:txBody>
        </p:sp>
        <p:sp>
          <p:nvSpPr>
            <p:cNvPr id="25" name="Rectangle 125"/>
            <p:cNvSpPr>
              <a:spLocks noChangeArrowheads="1"/>
            </p:cNvSpPr>
            <p:nvPr/>
          </p:nvSpPr>
          <p:spPr bwMode="auto">
            <a:xfrm>
              <a:off x="2408747" y="2583711"/>
              <a:ext cx="936625" cy="5048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MX" sz="1000" b="1" dirty="0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Contextualidad</a:t>
              </a:r>
              <a:endParaRPr lang="es-ES" sz="1000" b="1" dirty="0">
                <a:solidFill>
                  <a:schemeClr val="tx2">
                    <a:lumMod val="75000"/>
                  </a:schemeClr>
                </a:solidFill>
                <a:latin typeface="+mj-lt"/>
              </a:endParaRPr>
            </a:p>
          </p:txBody>
        </p:sp>
        <p:sp>
          <p:nvSpPr>
            <p:cNvPr id="26" name="Rectangle 126"/>
            <p:cNvSpPr>
              <a:spLocks noChangeArrowheads="1"/>
            </p:cNvSpPr>
            <p:nvPr/>
          </p:nvSpPr>
          <p:spPr bwMode="auto">
            <a:xfrm>
              <a:off x="4281997" y="2583711"/>
              <a:ext cx="1223962" cy="5048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MX" sz="1000" b="1" dirty="0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Corresponsabilidad</a:t>
              </a:r>
              <a:endParaRPr lang="es-ES" sz="1000" b="1" dirty="0">
                <a:solidFill>
                  <a:schemeClr val="tx2">
                    <a:lumMod val="75000"/>
                  </a:schemeClr>
                </a:solidFill>
                <a:latin typeface="+mj-lt"/>
              </a:endParaRPr>
            </a:p>
          </p:txBody>
        </p:sp>
        <p:sp>
          <p:nvSpPr>
            <p:cNvPr id="27" name="Rectangle 31"/>
            <p:cNvSpPr>
              <a:spLocks noChangeArrowheads="1"/>
            </p:cNvSpPr>
            <p:nvPr/>
          </p:nvSpPr>
          <p:spPr bwMode="auto">
            <a:xfrm>
              <a:off x="5636134" y="2151911"/>
              <a:ext cx="2317750" cy="38735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MX" sz="1000" b="1" dirty="0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Dimensión Temporal</a:t>
              </a:r>
              <a:endParaRPr lang="es-ES" sz="1000" b="1" dirty="0">
                <a:solidFill>
                  <a:schemeClr val="tx2">
                    <a:lumMod val="75000"/>
                  </a:schemeClr>
                </a:solidFill>
                <a:latin typeface="+mj-lt"/>
              </a:endParaRPr>
            </a:p>
          </p:txBody>
        </p:sp>
        <p:sp>
          <p:nvSpPr>
            <p:cNvPr id="28" name="Rectangle 126"/>
            <p:cNvSpPr>
              <a:spLocks noChangeArrowheads="1"/>
            </p:cNvSpPr>
            <p:nvPr/>
          </p:nvSpPr>
          <p:spPr bwMode="auto">
            <a:xfrm>
              <a:off x="5636134" y="2596411"/>
              <a:ext cx="2317750" cy="504825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MX" sz="1000" b="1" dirty="0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Sostenibilidad</a:t>
              </a:r>
              <a:endParaRPr lang="es-ES" sz="1000" b="1" dirty="0">
                <a:solidFill>
                  <a:schemeClr val="tx2">
                    <a:lumMod val="75000"/>
                  </a:schemeClr>
                </a:solidFill>
                <a:latin typeface="+mj-lt"/>
              </a:endParaRPr>
            </a:p>
          </p:txBody>
        </p:sp>
        <p:sp>
          <p:nvSpPr>
            <p:cNvPr id="29" name="36 Abrir llave"/>
            <p:cNvSpPr/>
            <p:nvPr/>
          </p:nvSpPr>
          <p:spPr bwMode="auto">
            <a:xfrm>
              <a:off x="1858140" y="2151910"/>
              <a:ext cx="45719" cy="2061611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MX" sz="100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1" name="37 Rectángulo"/>
            <p:cNvSpPr/>
            <p:nvPr/>
          </p:nvSpPr>
          <p:spPr bwMode="auto">
            <a:xfrm rot="16200000">
              <a:off x="1991234" y="3602886"/>
              <a:ext cx="1165225" cy="266700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tx2">
                      <a:lumMod val="75000"/>
                    </a:schemeClr>
                  </a:solidFill>
                </a:rPr>
                <a:t>Individuo</a:t>
              </a:r>
            </a:p>
          </p:txBody>
        </p:sp>
        <p:sp>
          <p:nvSpPr>
            <p:cNvPr id="32" name="39 Rectángulo"/>
            <p:cNvSpPr/>
            <p:nvPr/>
          </p:nvSpPr>
          <p:spPr bwMode="auto">
            <a:xfrm rot="16200000">
              <a:off x="2304765" y="3635430"/>
              <a:ext cx="1165225" cy="214312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tx2">
                      <a:lumMod val="75000"/>
                    </a:schemeClr>
                  </a:solidFill>
                </a:rPr>
                <a:t>Familia</a:t>
              </a:r>
            </a:p>
          </p:txBody>
        </p:sp>
        <p:sp>
          <p:nvSpPr>
            <p:cNvPr id="33" name="40 Rectángulo"/>
            <p:cNvSpPr/>
            <p:nvPr/>
          </p:nvSpPr>
          <p:spPr bwMode="auto">
            <a:xfrm rot="16200000">
              <a:off x="2623059" y="3633048"/>
              <a:ext cx="1165225" cy="231775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b="1" dirty="0">
                  <a:solidFill>
                    <a:schemeClr val="tx2">
                      <a:lumMod val="75000"/>
                    </a:schemeClr>
                  </a:solidFill>
                </a:rPr>
                <a:t>Comunidad</a:t>
              </a:r>
            </a:p>
          </p:txBody>
        </p:sp>
        <p:sp>
          <p:nvSpPr>
            <p:cNvPr id="34" name="48 Rectángulo"/>
            <p:cNvSpPr/>
            <p:nvPr/>
          </p:nvSpPr>
          <p:spPr bwMode="auto">
            <a:xfrm rot="16200000">
              <a:off x="3879565" y="3590980"/>
              <a:ext cx="1165225" cy="303212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tx2">
                      <a:lumMod val="75000"/>
                    </a:schemeClr>
                  </a:solidFill>
                </a:rPr>
                <a:t>Municipal</a:t>
              </a:r>
            </a:p>
          </p:txBody>
        </p:sp>
        <p:sp>
          <p:nvSpPr>
            <p:cNvPr id="35" name="49 Rectángulo"/>
            <p:cNvSpPr/>
            <p:nvPr/>
          </p:nvSpPr>
          <p:spPr bwMode="auto">
            <a:xfrm rot="16200000">
              <a:off x="4320890" y="3571930"/>
              <a:ext cx="1165225" cy="341312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tx2">
                      <a:lumMod val="75000"/>
                    </a:schemeClr>
                  </a:solidFill>
                </a:rPr>
                <a:t>Estatal</a:t>
              </a:r>
            </a:p>
          </p:txBody>
        </p:sp>
        <p:sp>
          <p:nvSpPr>
            <p:cNvPr id="36" name="50 Rectángulo"/>
            <p:cNvSpPr/>
            <p:nvPr/>
          </p:nvSpPr>
          <p:spPr bwMode="auto">
            <a:xfrm rot="16200000">
              <a:off x="4755865" y="3575105"/>
              <a:ext cx="1165225" cy="334962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tx2">
                      <a:lumMod val="75000"/>
                    </a:schemeClr>
                  </a:solidFill>
                </a:rPr>
                <a:t>Nacional</a:t>
              </a:r>
            </a:p>
          </p:txBody>
        </p:sp>
        <p:sp>
          <p:nvSpPr>
            <p:cNvPr id="37" name="51 Rectángulo"/>
            <p:cNvSpPr/>
            <p:nvPr/>
          </p:nvSpPr>
          <p:spPr bwMode="auto">
            <a:xfrm rot="16200000">
              <a:off x="5328953" y="3481442"/>
              <a:ext cx="1165225" cy="522287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b="1" dirty="0">
                  <a:solidFill>
                    <a:schemeClr val="tx2">
                      <a:lumMod val="75000"/>
                    </a:schemeClr>
                  </a:solidFill>
                </a:rPr>
                <a:t>Procesos de corto. mediano y largo plazo</a:t>
              </a:r>
            </a:p>
          </p:txBody>
        </p:sp>
        <p:sp>
          <p:nvSpPr>
            <p:cNvPr id="38" name="60 Rectángulo"/>
            <p:cNvSpPr/>
            <p:nvPr/>
          </p:nvSpPr>
          <p:spPr bwMode="auto">
            <a:xfrm>
              <a:off x="6287009" y="3159973"/>
              <a:ext cx="1090613" cy="28733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tx2">
                      <a:lumMod val="75000"/>
                    </a:schemeClr>
                  </a:solidFill>
                </a:rPr>
                <a:t>Organización Comunitaria</a:t>
              </a:r>
            </a:p>
          </p:txBody>
        </p:sp>
        <p:sp>
          <p:nvSpPr>
            <p:cNvPr id="39" name="61 Rectángulo"/>
            <p:cNvSpPr/>
            <p:nvPr/>
          </p:nvSpPr>
          <p:spPr bwMode="auto">
            <a:xfrm>
              <a:off x="6287009" y="3520336"/>
              <a:ext cx="1090613" cy="287337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tx2">
                      <a:lumMod val="75000"/>
                    </a:schemeClr>
                  </a:solidFill>
                </a:rPr>
                <a:t>Participación Social</a:t>
              </a:r>
            </a:p>
          </p:txBody>
        </p:sp>
        <p:sp>
          <p:nvSpPr>
            <p:cNvPr id="40" name="62 Rectángulo"/>
            <p:cNvSpPr/>
            <p:nvPr/>
          </p:nvSpPr>
          <p:spPr bwMode="auto">
            <a:xfrm>
              <a:off x="6287009" y="3879111"/>
              <a:ext cx="1090613" cy="433387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tx2">
                      <a:lumMod val="75000"/>
                    </a:schemeClr>
                  </a:solidFill>
                </a:rPr>
                <a:t>Proceso educativo formativo</a:t>
              </a:r>
            </a:p>
          </p:txBody>
        </p:sp>
        <p:sp>
          <p:nvSpPr>
            <p:cNvPr id="41" name="64 Rectángulo"/>
            <p:cNvSpPr/>
            <p:nvPr/>
          </p:nvSpPr>
          <p:spPr bwMode="auto">
            <a:xfrm rot="16200000">
              <a:off x="7132353" y="3503667"/>
              <a:ext cx="1165225" cy="477837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b="1" dirty="0">
                  <a:solidFill>
                    <a:schemeClr val="tx2">
                      <a:lumMod val="75000"/>
                    </a:schemeClr>
                  </a:solidFill>
                </a:rPr>
                <a:t>Metodología participativa prospectiva</a:t>
              </a:r>
            </a:p>
          </p:txBody>
        </p:sp>
        <p:pic>
          <p:nvPicPr>
            <p:cNvPr id="51" name="Imagen 5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64657" y="3152035"/>
              <a:ext cx="885081" cy="1188140"/>
            </a:xfrm>
            <a:prstGeom prst="rect">
              <a:avLst/>
            </a:prstGeom>
          </p:spPr>
        </p:pic>
      </p:grpSp>
      <p:sp>
        <p:nvSpPr>
          <p:cNvPr id="56" name="38 Llamada de flecha a la derecha"/>
          <p:cNvSpPr/>
          <p:nvPr/>
        </p:nvSpPr>
        <p:spPr bwMode="auto">
          <a:xfrm rot="16200000">
            <a:off x="4937230" y="1910333"/>
            <a:ext cx="551669" cy="5545137"/>
          </a:xfrm>
          <a:prstGeom prst="rightArrowCallout">
            <a:avLst>
              <a:gd name="adj1" fmla="val 412516"/>
              <a:gd name="adj2" fmla="val 609851"/>
              <a:gd name="adj3" fmla="val 25000"/>
              <a:gd name="adj4" fmla="val 64977"/>
            </a:avLst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9" name="36 Abrir llave"/>
          <p:cNvSpPr/>
          <p:nvPr/>
        </p:nvSpPr>
        <p:spPr bwMode="auto">
          <a:xfrm>
            <a:off x="1488017" y="2149582"/>
            <a:ext cx="69489" cy="382576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 sz="100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42446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7"/>
          <p:cNvSpPr>
            <a:spLocks noGrp="1"/>
          </p:cNvSpPr>
          <p:nvPr>
            <p:ph type="title"/>
          </p:nvPr>
        </p:nvSpPr>
        <p:spPr>
          <a:xfrm>
            <a:off x="446856" y="332656"/>
            <a:ext cx="8229600" cy="784266"/>
          </a:xfrm>
        </p:spPr>
        <p:txBody>
          <a:bodyPr>
            <a:normAutofit fontScale="90000"/>
          </a:bodyPr>
          <a:lstStyle/>
          <a:p>
            <a:r>
              <a:rPr lang="es-MX" sz="2400" b="1" dirty="0">
                <a:ln/>
                <a:solidFill>
                  <a:srgbClr val="00B050"/>
                </a:solidFill>
                <a:latin typeface="Calibri Light"/>
                <a:ea typeface="Times New Roman" panose="02020603050405020304" pitchFamily="18" charset="0"/>
                <a:cs typeface="+mn-cs"/>
              </a:rPr>
              <a:t>¿QUE APORTAR AL </a:t>
            </a:r>
            <a:br>
              <a:rPr lang="es-MX" sz="2400" b="1" dirty="0">
                <a:ln/>
                <a:solidFill>
                  <a:srgbClr val="00B050"/>
                </a:solidFill>
                <a:latin typeface="Calibri Light"/>
                <a:ea typeface="Times New Roman" panose="02020603050405020304" pitchFamily="18" charset="0"/>
                <a:cs typeface="+mn-cs"/>
              </a:rPr>
            </a:br>
            <a:r>
              <a:rPr lang="es-MX" sz="2400" b="1" dirty="0">
                <a:ln/>
                <a:solidFill>
                  <a:srgbClr val="00B050"/>
                </a:solidFill>
                <a:latin typeface="Calibri Light"/>
                <a:ea typeface="Times New Roman" panose="02020603050405020304" pitchFamily="18" charset="0"/>
                <a:cs typeface="+mn-cs"/>
              </a:rPr>
              <a:t>MODELO DE DESARROLLO COMUNITARIO?</a:t>
            </a: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896568606"/>
              </p:ext>
            </p:extLst>
          </p:nvPr>
        </p:nvGraphicFramePr>
        <p:xfrm>
          <a:off x="731912" y="1397000"/>
          <a:ext cx="75124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62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13616225"/>
              </p:ext>
            </p:extLst>
          </p:nvPr>
        </p:nvGraphicFramePr>
        <p:xfrm>
          <a:off x="1187624" y="1196752"/>
          <a:ext cx="716280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200" b="1" dirty="0"/>
              <a:t>¿QUÉ SE PROPONE?</a:t>
            </a:r>
          </a:p>
        </p:txBody>
      </p:sp>
    </p:spTree>
    <p:extLst>
      <p:ext uri="{BB962C8B-B14F-4D97-AF65-F5344CB8AC3E}">
        <p14:creationId xmlns:p14="http://schemas.microsoft.com/office/powerpoint/2010/main" val="32035172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591282" y="1904418"/>
            <a:ext cx="7085173" cy="431800"/>
            <a:chOff x="1508297" y="631304"/>
            <a:chExt cx="6394954" cy="431800"/>
          </a:xfrm>
        </p:grpSpPr>
        <p:sp>
          <p:nvSpPr>
            <p:cNvPr id="3" name="18 Abrir llave"/>
            <p:cNvSpPr/>
            <p:nvPr/>
          </p:nvSpPr>
          <p:spPr bwMode="auto">
            <a:xfrm>
              <a:off x="2397788" y="631304"/>
              <a:ext cx="46037" cy="4318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MX" sz="1000">
                <a:solidFill>
                  <a:srgbClr val="7030A0"/>
                </a:solidFill>
              </a:endParaRPr>
            </a:p>
          </p:txBody>
        </p:sp>
        <p:sp>
          <p:nvSpPr>
            <p:cNvPr id="4" name="3 Rectángulo"/>
            <p:cNvSpPr/>
            <p:nvPr/>
          </p:nvSpPr>
          <p:spPr bwMode="auto">
            <a:xfrm>
              <a:off x="2502576" y="691431"/>
              <a:ext cx="5400675" cy="3603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ES" sz="1000" b="1" dirty="0">
                  <a:solidFill>
                    <a:schemeClr val="bg1"/>
                  </a:solidFill>
                  <a:latin typeface="Arial" charset="0"/>
                </a:rPr>
                <a:t>Convivencia humana equilibrada del individuo consigo mismo, con los demás y con el entorno</a:t>
              </a:r>
              <a:endParaRPr lang="es-MX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21 Rectángulo"/>
            <p:cNvSpPr>
              <a:spLocks noChangeArrowheads="1"/>
            </p:cNvSpPr>
            <p:nvPr/>
          </p:nvSpPr>
          <p:spPr bwMode="auto">
            <a:xfrm>
              <a:off x="1508297" y="642423"/>
              <a:ext cx="963095" cy="400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MX" altLang="es-MX" sz="1000" b="1" dirty="0">
                  <a:latin typeface="Arial" panose="020B0604020202020204" pitchFamily="34" charset="0"/>
                </a:rPr>
                <a:t>Objetivo general</a:t>
              </a:r>
            </a:p>
          </p:txBody>
        </p:sp>
      </p:grpSp>
      <p:sp>
        <p:nvSpPr>
          <p:cNvPr id="6" name="Rectángulo 5"/>
          <p:cNvSpPr/>
          <p:nvPr/>
        </p:nvSpPr>
        <p:spPr>
          <a:xfrm>
            <a:off x="409176" y="758827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ES" sz="1600" dirty="0">
                <a:solidFill>
                  <a:srgbClr val="2F5496"/>
                </a:solidFill>
                <a:latin typeface="Calibri Light"/>
                <a:ea typeface="Times New Roman" panose="02020603050405020304" pitchFamily="18" charset="0"/>
              </a:rPr>
              <a:t>La precisión de sus objetivos a fin de que constituyan una guía efectiva del trabajo institucional, que permita generar indicadores asociados a las actividades sustantivas que la institución desarrolla y que se encuentran en su ámbito de control.</a:t>
            </a:r>
            <a:endParaRPr lang="es-MX" sz="1600" dirty="0">
              <a:solidFill>
                <a:srgbClr val="2F549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72081" y="3065096"/>
            <a:ext cx="6827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dirty="0">
                <a:solidFill>
                  <a:srgbClr val="2F5496"/>
                </a:solidFill>
                <a:latin typeface="Calibri Light"/>
                <a:ea typeface="Times New Roman" panose="02020603050405020304" pitchFamily="18" charset="0"/>
              </a:rPr>
              <a:t>La definición de los objetivos intermedios que den pauta a establecer las variables que constituirán los indicadores de impacto que den cuenta de los logros sustantivos del Modelo.</a:t>
            </a:r>
            <a:endParaRPr lang="es-MX" sz="1600" dirty="0">
              <a:solidFill>
                <a:srgbClr val="2F5496"/>
              </a:solidFill>
              <a:latin typeface="Calibri Light"/>
              <a:ea typeface="Times New Roman" panose="02020603050405020304" pitchFamily="18" charset="0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162543" y="126211"/>
            <a:ext cx="3096344" cy="6698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200" b="1" dirty="0"/>
              <a:t>¿QUÉ FORTALECER?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582976" y="1924797"/>
            <a:ext cx="68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FontTx/>
              <a:buNone/>
              <a:defRPr sz="10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r>
              <a:rPr lang="es-MX" dirty="0"/>
              <a:t>Fin Ultimo</a:t>
            </a:r>
          </a:p>
        </p:txBody>
      </p:sp>
      <p:grpSp>
        <p:nvGrpSpPr>
          <p:cNvPr id="14" name="Grupo 13"/>
          <p:cNvGrpSpPr/>
          <p:nvPr/>
        </p:nvGrpSpPr>
        <p:grpSpPr>
          <a:xfrm>
            <a:off x="178454" y="4510649"/>
            <a:ext cx="8498001" cy="455755"/>
            <a:chOff x="52476" y="4304821"/>
            <a:chExt cx="8498001" cy="455755"/>
          </a:xfrm>
        </p:grpSpPr>
        <p:grpSp>
          <p:nvGrpSpPr>
            <p:cNvPr id="15" name="Grupo 14"/>
            <p:cNvGrpSpPr/>
            <p:nvPr/>
          </p:nvGrpSpPr>
          <p:grpSpPr>
            <a:xfrm>
              <a:off x="52476" y="4316049"/>
              <a:ext cx="7261512" cy="444527"/>
              <a:chOff x="654439" y="1196256"/>
              <a:chExt cx="7261512" cy="444527"/>
            </a:xfrm>
          </p:grpSpPr>
          <p:sp>
            <p:nvSpPr>
              <p:cNvPr id="17" name="22 Rectángulo"/>
              <p:cNvSpPr>
                <a:spLocks noChangeArrowheads="1"/>
              </p:cNvSpPr>
              <p:nvPr/>
            </p:nvSpPr>
            <p:spPr bwMode="auto">
              <a:xfrm>
                <a:off x="654439" y="1212642"/>
                <a:ext cx="1282555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s-MX" altLang="es-MX" sz="1000" b="1" dirty="0">
                    <a:latin typeface="Arial" panose="020B0604020202020204" pitchFamily="34" charset="0"/>
                  </a:rPr>
                  <a:t>Fines Intermedios</a:t>
                </a:r>
              </a:p>
            </p:txBody>
          </p:sp>
          <p:sp>
            <p:nvSpPr>
              <p:cNvPr id="18" name="4 Rectángulo"/>
              <p:cNvSpPr/>
              <p:nvPr/>
            </p:nvSpPr>
            <p:spPr bwMode="auto">
              <a:xfrm>
                <a:off x="2186700" y="1196256"/>
                <a:ext cx="1035050" cy="4318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s-MX" sz="1000" dirty="0">
                    <a:solidFill>
                      <a:srgbClr val="FFFFFF"/>
                    </a:solidFill>
                  </a:rPr>
                  <a:t>I. Organización Autogestiva</a:t>
                </a:r>
              </a:p>
            </p:txBody>
          </p:sp>
          <p:sp>
            <p:nvSpPr>
              <p:cNvPr id="19" name="5 Rectángulo"/>
              <p:cNvSpPr/>
              <p:nvPr/>
            </p:nvSpPr>
            <p:spPr bwMode="auto">
              <a:xfrm>
                <a:off x="3354926" y="1196256"/>
                <a:ext cx="1135200" cy="4318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s-MX" sz="1000" dirty="0">
                    <a:solidFill>
                      <a:srgbClr val="FFFFFF"/>
                    </a:solidFill>
                  </a:rPr>
                  <a:t>Auto determinación personal social</a:t>
                </a:r>
              </a:p>
            </p:txBody>
          </p:sp>
          <p:sp>
            <p:nvSpPr>
              <p:cNvPr id="20" name="6 Rectángulo"/>
              <p:cNvSpPr/>
              <p:nvPr/>
            </p:nvSpPr>
            <p:spPr bwMode="auto">
              <a:xfrm>
                <a:off x="4572676" y="1196256"/>
                <a:ext cx="977900" cy="4318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s-MX" sz="1000" dirty="0">
                    <a:solidFill>
                      <a:srgbClr val="FFFFFF"/>
                    </a:solidFill>
                  </a:rPr>
                  <a:t>Prácticas sustentables</a:t>
                </a:r>
              </a:p>
            </p:txBody>
          </p:sp>
          <p:sp>
            <p:nvSpPr>
              <p:cNvPr id="21" name="7 Rectángulo"/>
              <p:cNvSpPr/>
              <p:nvPr/>
            </p:nvSpPr>
            <p:spPr bwMode="auto">
              <a:xfrm>
                <a:off x="5656938" y="1196256"/>
                <a:ext cx="1035050" cy="4318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s-MX" sz="1000" dirty="0">
                    <a:solidFill>
                      <a:srgbClr val="FFFFFF"/>
                    </a:solidFill>
                  </a:rPr>
                  <a:t>Ejercicio de  sus derechos</a:t>
                </a:r>
              </a:p>
            </p:txBody>
          </p:sp>
          <p:sp>
            <p:nvSpPr>
              <p:cNvPr id="22" name="8 Rectángulo"/>
              <p:cNvSpPr/>
              <p:nvPr/>
            </p:nvSpPr>
            <p:spPr bwMode="auto">
              <a:xfrm>
                <a:off x="6812638" y="1196256"/>
                <a:ext cx="1103313" cy="4318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s-MX" sz="1000" dirty="0">
                    <a:solidFill>
                      <a:srgbClr val="FFFFFF"/>
                    </a:solidFill>
                  </a:rPr>
                  <a:t>Equidad e inclusión</a:t>
                </a:r>
              </a:p>
            </p:txBody>
          </p:sp>
          <p:sp>
            <p:nvSpPr>
              <p:cNvPr id="23" name="19 Abrir llave"/>
              <p:cNvSpPr/>
              <p:nvPr/>
            </p:nvSpPr>
            <p:spPr bwMode="auto">
              <a:xfrm>
                <a:off x="1893709" y="1208983"/>
                <a:ext cx="68263" cy="431800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s-MX" sz="10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6" name="8 Rectángulo"/>
            <p:cNvSpPr/>
            <p:nvPr/>
          </p:nvSpPr>
          <p:spPr bwMode="auto">
            <a:xfrm>
              <a:off x="7447164" y="4304821"/>
              <a:ext cx="1103313" cy="431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rgbClr val="FFFFFF"/>
                  </a:solidFill>
                </a:rPr>
                <a:t>Visión de futuro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580757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33333" y="908720"/>
            <a:ext cx="5121275" cy="532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marR="71755" algn="ctr">
              <a:lnSpc>
                <a:spcPct val="107000"/>
              </a:lnSpc>
              <a:spcAft>
                <a:spcPts val="0"/>
              </a:spcAft>
            </a:pPr>
            <a:r>
              <a:rPr lang="es-MX" dirty="0"/>
              <a:t>¿</a:t>
            </a:r>
            <a:r>
              <a:rPr lang="es-MX" sz="2800" b="1" dirty="0"/>
              <a:t>Qué es Comunidad DIFerente?</a:t>
            </a:r>
          </a:p>
        </p:txBody>
      </p:sp>
      <p:sp>
        <p:nvSpPr>
          <p:cNvPr id="4" name="Rectángulo 3"/>
          <p:cNvSpPr/>
          <p:nvPr/>
        </p:nvSpPr>
        <p:spPr>
          <a:xfrm>
            <a:off x="702110" y="1561758"/>
            <a:ext cx="7224029" cy="532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marR="71755" algn="ctr">
              <a:lnSpc>
                <a:spcPct val="107000"/>
              </a:lnSpc>
            </a:pPr>
            <a:r>
              <a:rPr lang="es-MX" sz="2800" b="1" dirty="0"/>
              <a:t>El Modelo DIF para el Desarrollo Comunitario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475656" y="2435311"/>
            <a:ext cx="64087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>
                <a:ea typeface="Calibri" panose="020F0502020204030204" pitchFamily="34" charset="0"/>
                <a:cs typeface="Times New Roman" panose="02020603050405020304" pitchFamily="18" charset="0"/>
              </a:rPr>
              <a:t>Una representación, una propuesta del ideal a seguir. Pretende mostrar las características generales, explicar sus elementos, mecanismos y procesos, cómo se interrelacionan y los aspectos teóricos que le dan sustento, para facilitar su comprensión.</a:t>
            </a:r>
            <a:endParaRPr lang="es-MX" sz="2400" dirty="0"/>
          </a:p>
        </p:txBody>
      </p:sp>
      <p:sp>
        <p:nvSpPr>
          <p:cNvPr id="6" name="Rectángulo 5"/>
          <p:cNvSpPr/>
          <p:nvPr/>
        </p:nvSpPr>
        <p:spPr>
          <a:xfrm>
            <a:off x="1559278" y="5017243"/>
            <a:ext cx="6624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>
                <a:ea typeface="Calibri" panose="020F0502020204030204" pitchFamily="34" charset="0"/>
                <a:cs typeface="Times New Roman" panose="02020603050405020304" pitchFamily="18" charset="0"/>
              </a:rPr>
              <a:t>Una referencia general de lo que se pretende concretar en la realidad.</a:t>
            </a:r>
          </a:p>
        </p:txBody>
      </p:sp>
    </p:spTree>
    <p:extLst>
      <p:ext uri="{BB962C8B-B14F-4D97-AF65-F5344CB8AC3E}">
        <p14:creationId xmlns:p14="http://schemas.microsoft.com/office/powerpoint/2010/main" val="130270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1519114" y="2356064"/>
            <a:ext cx="6044467" cy="1001282"/>
            <a:chOff x="1918740" y="4799940"/>
            <a:chExt cx="6044467" cy="1001282"/>
          </a:xfrm>
        </p:grpSpPr>
        <p:sp>
          <p:nvSpPr>
            <p:cNvPr id="5" name="9 Rectángulo"/>
            <p:cNvSpPr/>
            <p:nvPr/>
          </p:nvSpPr>
          <p:spPr bwMode="auto">
            <a:xfrm>
              <a:off x="2454582" y="4799940"/>
              <a:ext cx="5508625" cy="200455"/>
            </a:xfrm>
            <a:prstGeom prst="rect">
              <a:avLst/>
            </a:prstGeom>
            <a:solidFill>
              <a:srgbClr val="00CC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b="1" dirty="0">
                  <a:solidFill>
                    <a:schemeClr val="bg1"/>
                  </a:solidFill>
                </a:rPr>
                <a:t>i) Derechos Humanos</a:t>
              </a:r>
              <a:endParaRPr lang="es-MX" sz="1000" dirty="0">
                <a:solidFill>
                  <a:schemeClr val="bg1"/>
                </a:solidFill>
              </a:endParaRPr>
            </a:p>
          </p:txBody>
        </p:sp>
        <p:sp>
          <p:nvSpPr>
            <p:cNvPr id="6" name="10 Rectángulo"/>
            <p:cNvSpPr/>
            <p:nvPr/>
          </p:nvSpPr>
          <p:spPr bwMode="auto">
            <a:xfrm>
              <a:off x="2456169" y="5074908"/>
              <a:ext cx="5507038" cy="207862"/>
            </a:xfrm>
            <a:prstGeom prst="rect">
              <a:avLst/>
            </a:prstGeom>
            <a:solidFill>
              <a:srgbClr val="00CC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b="1" dirty="0" err="1">
                  <a:solidFill>
                    <a:schemeClr val="bg1"/>
                  </a:solidFill>
                </a:rPr>
                <a:t>ii</a:t>
              </a:r>
              <a:r>
                <a:rPr lang="es-MX" sz="1000" b="1" dirty="0">
                  <a:solidFill>
                    <a:schemeClr val="bg1"/>
                  </a:solidFill>
                </a:rPr>
                <a:t>) Sustentabilidad</a:t>
              </a:r>
              <a:endParaRPr lang="es-MX" sz="1000" dirty="0">
                <a:solidFill>
                  <a:schemeClr val="bg1"/>
                </a:solidFill>
              </a:endParaRPr>
            </a:p>
          </p:txBody>
        </p:sp>
        <p:sp>
          <p:nvSpPr>
            <p:cNvPr id="7" name="17 Rectángulo"/>
            <p:cNvSpPr/>
            <p:nvPr/>
          </p:nvSpPr>
          <p:spPr bwMode="auto">
            <a:xfrm>
              <a:off x="2454581" y="5608189"/>
              <a:ext cx="5508625" cy="178889"/>
            </a:xfrm>
            <a:prstGeom prst="rect">
              <a:avLst/>
            </a:prstGeom>
            <a:solidFill>
              <a:srgbClr val="00CC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b="1" dirty="0" err="1">
                  <a:solidFill>
                    <a:schemeClr val="bg1"/>
                  </a:solidFill>
                </a:rPr>
                <a:t>iv</a:t>
              </a:r>
              <a:r>
                <a:rPr lang="es-MX" sz="1000" b="1" dirty="0">
                  <a:solidFill>
                    <a:schemeClr val="bg1"/>
                  </a:solidFill>
                </a:rPr>
                <a:t>) Respeto a la Diversidad Personal y Cultural </a:t>
              </a:r>
              <a:endParaRPr lang="es-MX" sz="1000" dirty="0">
                <a:solidFill>
                  <a:schemeClr val="bg1"/>
                </a:solidFill>
              </a:endParaRPr>
            </a:p>
          </p:txBody>
        </p:sp>
        <p:sp>
          <p:nvSpPr>
            <p:cNvPr id="8" name="20 Abrir llave"/>
            <p:cNvSpPr/>
            <p:nvPr/>
          </p:nvSpPr>
          <p:spPr bwMode="auto">
            <a:xfrm>
              <a:off x="1918740" y="4814084"/>
              <a:ext cx="45719" cy="98713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MX" sz="1000">
                <a:solidFill>
                  <a:schemeClr val="bg1"/>
                </a:solidFill>
              </a:endParaRPr>
            </a:p>
          </p:txBody>
        </p:sp>
        <p:sp>
          <p:nvSpPr>
            <p:cNvPr id="9" name="25 Rectángulo"/>
            <p:cNvSpPr/>
            <p:nvPr/>
          </p:nvSpPr>
          <p:spPr bwMode="auto">
            <a:xfrm>
              <a:off x="2456169" y="5356497"/>
              <a:ext cx="5507038" cy="177966"/>
            </a:xfrm>
            <a:prstGeom prst="rect">
              <a:avLst/>
            </a:prstGeom>
            <a:solidFill>
              <a:srgbClr val="00CC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b="1" dirty="0" err="1">
                  <a:solidFill>
                    <a:schemeClr val="bg1"/>
                  </a:solidFill>
                </a:rPr>
                <a:t>iii</a:t>
              </a:r>
              <a:r>
                <a:rPr lang="es-MX" sz="1000" b="1" dirty="0">
                  <a:solidFill>
                    <a:schemeClr val="bg1"/>
                  </a:solidFill>
                </a:rPr>
                <a:t>) Perspectiva de Género</a:t>
              </a:r>
              <a:endParaRPr lang="es-MX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23 Rectángulo"/>
          <p:cNvSpPr>
            <a:spLocks noChangeArrowheads="1"/>
          </p:cNvSpPr>
          <p:nvPr/>
        </p:nvSpPr>
        <p:spPr bwMode="auto">
          <a:xfrm rot="16200000">
            <a:off x="619880" y="2489768"/>
            <a:ext cx="115287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1000" b="1" dirty="0">
                <a:latin typeface="Arial" panose="020B0604020202020204" pitchFamily="34" charset="0"/>
              </a:rPr>
              <a:t>Cuatro Principios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1000" b="1" dirty="0">
                <a:latin typeface="Arial" panose="020B0604020202020204" pitchFamily="34" charset="0"/>
              </a:rPr>
              <a:t>Transversales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010536" y="724554"/>
            <a:ext cx="73058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solidFill>
                  <a:srgbClr val="2F5496"/>
                </a:solidFill>
                <a:latin typeface="Calibri Light"/>
                <a:ea typeface="Times New Roman" panose="02020603050405020304" pitchFamily="18" charset="0"/>
                <a:cs typeface="Times New Roman" panose="02020603050405020304" pitchFamily="18" charset="0"/>
              </a:rPr>
              <a:t>Los principios constituyen los </a:t>
            </a:r>
            <a:r>
              <a:rPr lang="es-ES" b="1" dirty="0">
                <a:solidFill>
                  <a:srgbClr val="2F5496"/>
                </a:solidFill>
                <a:latin typeface="Calibri Light"/>
                <a:ea typeface="Times New Roman" panose="02020603050405020304" pitchFamily="18" charset="0"/>
                <a:cs typeface="Times New Roman" panose="02020603050405020304" pitchFamily="18" charset="0"/>
              </a:rPr>
              <a:t>postulados esenciales</a:t>
            </a:r>
            <a:r>
              <a:rPr lang="es-ES" dirty="0">
                <a:solidFill>
                  <a:srgbClr val="2F5496"/>
                </a:solidFill>
                <a:latin typeface="Calibri Light"/>
                <a:ea typeface="Times New Roman" panose="02020603050405020304" pitchFamily="18" charset="0"/>
                <a:cs typeface="Times New Roman" panose="02020603050405020304" pitchFamily="18" charset="0"/>
              </a:rPr>
              <a:t> que deben guiar la práctica es necesario ordenarlos conceptualmente y definirlos operacionalmente para conformar los contenidos y/o herramientas que permitan su implementación. </a:t>
            </a:r>
            <a:endParaRPr lang="es-MX" dirty="0"/>
          </a:p>
        </p:txBody>
      </p:sp>
      <p:grpSp>
        <p:nvGrpSpPr>
          <p:cNvPr id="11" name="Grupo 10"/>
          <p:cNvGrpSpPr/>
          <p:nvPr/>
        </p:nvGrpSpPr>
        <p:grpSpPr>
          <a:xfrm>
            <a:off x="1054638" y="4023083"/>
            <a:ext cx="6460655" cy="1152870"/>
            <a:chOff x="1054638" y="4023083"/>
            <a:chExt cx="6460655" cy="1152870"/>
          </a:xfrm>
        </p:grpSpPr>
        <p:sp>
          <p:nvSpPr>
            <p:cNvPr id="12" name="9 Rectángulo"/>
            <p:cNvSpPr/>
            <p:nvPr/>
          </p:nvSpPr>
          <p:spPr bwMode="auto">
            <a:xfrm>
              <a:off x="2435479" y="4874427"/>
              <a:ext cx="5079813" cy="219306"/>
            </a:xfrm>
            <a:prstGeom prst="rect">
              <a:avLst/>
            </a:prstGeom>
            <a:solidFill>
              <a:srgbClr val="00CC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1000" b="1" dirty="0">
                  <a:solidFill>
                    <a:schemeClr val="bg1"/>
                  </a:solidFill>
                </a:rPr>
                <a:t>iv)Transparencia</a:t>
              </a:r>
              <a:endParaRPr lang="es-MX" sz="1000" dirty="0">
                <a:solidFill>
                  <a:schemeClr val="bg1"/>
                </a:solidFill>
              </a:endParaRPr>
            </a:p>
          </p:txBody>
        </p:sp>
        <p:sp>
          <p:nvSpPr>
            <p:cNvPr id="13" name="10 Rectángulo"/>
            <p:cNvSpPr/>
            <p:nvPr/>
          </p:nvSpPr>
          <p:spPr bwMode="auto">
            <a:xfrm>
              <a:off x="2435479" y="4346864"/>
              <a:ext cx="5079813" cy="178889"/>
            </a:xfrm>
            <a:prstGeom prst="rect">
              <a:avLst/>
            </a:prstGeom>
            <a:solidFill>
              <a:srgbClr val="00CC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b="1" dirty="0" err="1">
                  <a:solidFill>
                    <a:schemeClr val="bg1"/>
                  </a:solidFill>
                </a:rPr>
                <a:t>ii</a:t>
              </a:r>
              <a:r>
                <a:rPr lang="es-MX" sz="1000" b="1" dirty="0">
                  <a:solidFill>
                    <a:schemeClr val="bg1"/>
                  </a:solidFill>
                </a:rPr>
                <a:t>) Sustentabilidad</a:t>
              </a:r>
              <a:endParaRPr lang="es-MX" sz="1000" dirty="0">
                <a:solidFill>
                  <a:schemeClr val="bg1"/>
                </a:solidFill>
              </a:endParaRPr>
            </a:p>
          </p:txBody>
        </p:sp>
        <p:sp>
          <p:nvSpPr>
            <p:cNvPr id="14" name="17 Rectángulo"/>
            <p:cNvSpPr/>
            <p:nvPr/>
          </p:nvSpPr>
          <p:spPr bwMode="auto">
            <a:xfrm>
              <a:off x="2435479" y="4603516"/>
              <a:ext cx="5079813" cy="178891"/>
            </a:xfrm>
            <a:prstGeom prst="rect">
              <a:avLst/>
            </a:prstGeom>
            <a:solidFill>
              <a:srgbClr val="00CC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1000" b="1" dirty="0">
                  <a:solidFill>
                    <a:schemeClr val="bg1"/>
                  </a:solidFill>
                </a:rPr>
                <a:t>iii) Respeto a la Diversidad Personal y Cultural</a:t>
              </a:r>
              <a:endParaRPr lang="es-MX" sz="1000" dirty="0">
                <a:solidFill>
                  <a:schemeClr val="bg1"/>
                </a:solidFill>
              </a:endParaRPr>
            </a:p>
          </p:txBody>
        </p:sp>
        <p:sp>
          <p:nvSpPr>
            <p:cNvPr id="15" name="20 Abrir llave"/>
            <p:cNvSpPr/>
            <p:nvPr/>
          </p:nvSpPr>
          <p:spPr bwMode="auto">
            <a:xfrm>
              <a:off x="1519114" y="4105949"/>
              <a:ext cx="45719" cy="98713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MX" sz="1000">
                <a:solidFill>
                  <a:schemeClr val="bg1"/>
                </a:solidFill>
              </a:endParaRPr>
            </a:p>
          </p:txBody>
        </p:sp>
        <p:sp>
          <p:nvSpPr>
            <p:cNvPr id="16" name="25 Rectángulo"/>
            <p:cNvSpPr/>
            <p:nvPr/>
          </p:nvSpPr>
          <p:spPr bwMode="auto">
            <a:xfrm>
              <a:off x="2435479" y="4059447"/>
              <a:ext cx="5079814" cy="208649"/>
            </a:xfrm>
            <a:prstGeom prst="rect">
              <a:avLst/>
            </a:prstGeom>
            <a:solidFill>
              <a:srgbClr val="00CC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b="1" dirty="0">
                  <a:solidFill>
                    <a:schemeClr val="bg1"/>
                  </a:solidFill>
                </a:rPr>
                <a:t>i) Perspectiva de Género</a:t>
              </a:r>
              <a:endParaRPr lang="es-MX" sz="1000" dirty="0">
                <a:solidFill>
                  <a:schemeClr val="bg1"/>
                </a:solidFill>
              </a:endParaRPr>
            </a:p>
          </p:txBody>
        </p:sp>
        <p:sp>
          <p:nvSpPr>
            <p:cNvPr id="17" name="23 Rectángulo"/>
            <p:cNvSpPr>
              <a:spLocks noChangeArrowheads="1"/>
            </p:cNvSpPr>
            <p:nvPr/>
          </p:nvSpPr>
          <p:spPr bwMode="auto">
            <a:xfrm rot="16200000">
              <a:off x="678258" y="4399463"/>
              <a:ext cx="115287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MX" altLang="es-MX" sz="1000" b="1" dirty="0">
                  <a:latin typeface="Arial" panose="020B0604020202020204" pitchFamily="34" charset="0"/>
                </a:rPr>
                <a:t>Un Principio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MX" altLang="es-MX" sz="1000" b="1" dirty="0">
                  <a:latin typeface="Arial" panose="020B0604020202020204" pitchFamily="34" charset="0"/>
                </a:rPr>
                <a:t>Transversal</a:t>
              </a:r>
            </a:p>
          </p:txBody>
        </p:sp>
        <p:sp>
          <p:nvSpPr>
            <p:cNvPr id="18" name="9 Rectángulo"/>
            <p:cNvSpPr/>
            <p:nvPr/>
          </p:nvSpPr>
          <p:spPr bwMode="auto">
            <a:xfrm rot="16200000">
              <a:off x="1706351" y="4406632"/>
              <a:ext cx="1005434" cy="308224"/>
            </a:xfrm>
            <a:prstGeom prst="rect">
              <a:avLst/>
            </a:prstGeom>
            <a:solidFill>
              <a:srgbClr val="00CC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b="1" dirty="0">
                  <a:solidFill>
                    <a:schemeClr val="bg1"/>
                  </a:solidFill>
                </a:rPr>
                <a:t>Derechos Humanos</a:t>
              </a:r>
              <a:endParaRPr lang="es-MX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9" name="1 Título"/>
          <p:cNvSpPr txBox="1">
            <a:spLocks/>
          </p:cNvSpPr>
          <p:nvPr/>
        </p:nvSpPr>
        <p:spPr>
          <a:xfrm>
            <a:off x="1254693" y="136589"/>
            <a:ext cx="3096344" cy="6698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200" b="1" dirty="0"/>
              <a:t>¿QUÉ FORTALECER?</a:t>
            </a:r>
          </a:p>
        </p:txBody>
      </p:sp>
      <p:sp>
        <p:nvSpPr>
          <p:cNvPr id="3" name="Flecha abajo 2"/>
          <p:cNvSpPr/>
          <p:nvPr/>
        </p:nvSpPr>
        <p:spPr>
          <a:xfrm>
            <a:off x="4139952" y="3573016"/>
            <a:ext cx="115212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205601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945802" y="2588380"/>
            <a:ext cx="7261512" cy="444527"/>
            <a:chOff x="654439" y="1196256"/>
            <a:chExt cx="7261512" cy="444527"/>
          </a:xfrm>
        </p:grpSpPr>
        <p:sp>
          <p:nvSpPr>
            <p:cNvPr id="3" name="22 Rectángulo"/>
            <p:cNvSpPr>
              <a:spLocks noChangeArrowheads="1"/>
            </p:cNvSpPr>
            <p:nvPr/>
          </p:nvSpPr>
          <p:spPr bwMode="auto">
            <a:xfrm>
              <a:off x="654439" y="1212642"/>
              <a:ext cx="128255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MX" altLang="es-MX" sz="1000" b="1" dirty="0">
                  <a:latin typeface="Arial" panose="020B0604020202020204" pitchFamily="34" charset="0"/>
                </a:rPr>
                <a:t>Cinco Metas Operacionales</a:t>
              </a:r>
            </a:p>
          </p:txBody>
        </p:sp>
        <p:sp>
          <p:nvSpPr>
            <p:cNvPr id="4" name="4 Rectángulo"/>
            <p:cNvSpPr/>
            <p:nvPr/>
          </p:nvSpPr>
          <p:spPr bwMode="auto">
            <a:xfrm>
              <a:off x="2475588" y="1196256"/>
              <a:ext cx="1035050" cy="431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bg1"/>
                  </a:solidFill>
                </a:rPr>
                <a:t>I. Organización Autogestiva</a:t>
              </a:r>
            </a:p>
          </p:txBody>
        </p:sp>
        <p:sp>
          <p:nvSpPr>
            <p:cNvPr id="5" name="5 Rectángulo"/>
            <p:cNvSpPr/>
            <p:nvPr/>
          </p:nvSpPr>
          <p:spPr bwMode="auto">
            <a:xfrm>
              <a:off x="3599538" y="1196256"/>
              <a:ext cx="890588" cy="431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bg1"/>
                  </a:solidFill>
                </a:rPr>
                <a:t>II. Plan Estratégico</a:t>
              </a:r>
            </a:p>
          </p:txBody>
        </p:sp>
        <p:sp>
          <p:nvSpPr>
            <p:cNvPr id="6" name="6 Rectángulo"/>
            <p:cNvSpPr/>
            <p:nvPr/>
          </p:nvSpPr>
          <p:spPr bwMode="auto">
            <a:xfrm>
              <a:off x="4572676" y="1196256"/>
              <a:ext cx="977900" cy="431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bg1"/>
                  </a:solidFill>
                </a:rPr>
                <a:t>III. Proyectos comunitarios</a:t>
              </a:r>
            </a:p>
          </p:txBody>
        </p:sp>
        <p:sp>
          <p:nvSpPr>
            <p:cNvPr id="7" name="7 Rectángulo"/>
            <p:cNvSpPr/>
            <p:nvPr/>
          </p:nvSpPr>
          <p:spPr bwMode="auto">
            <a:xfrm>
              <a:off x="5656938" y="1196256"/>
              <a:ext cx="1035050" cy="431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bg1"/>
                  </a:solidFill>
                </a:rPr>
                <a:t>IV. Promotores Comunitarios</a:t>
              </a:r>
            </a:p>
          </p:txBody>
        </p:sp>
        <p:sp>
          <p:nvSpPr>
            <p:cNvPr id="8" name="8 Rectángulo"/>
            <p:cNvSpPr/>
            <p:nvPr/>
          </p:nvSpPr>
          <p:spPr bwMode="auto">
            <a:xfrm>
              <a:off x="6812638" y="1196256"/>
              <a:ext cx="1103313" cy="431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bg1"/>
                  </a:solidFill>
                </a:rPr>
                <a:t>V. Multiplicadores</a:t>
              </a:r>
            </a:p>
          </p:txBody>
        </p:sp>
        <p:sp>
          <p:nvSpPr>
            <p:cNvPr id="9" name="19 Abrir llave"/>
            <p:cNvSpPr/>
            <p:nvPr/>
          </p:nvSpPr>
          <p:spPr bwMode="auto">
            <a:xfrm>
              <a:off x="1893709" y="1208983"/>
              <a:ext cx="68263" cy="4318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MX" sz="1000">
                <a:solidFill>
                  <a:schemeClr val="bg1"/>
                </a:solidFill>
              </a:endParaRPr>
            </a:p>
          </p:txBody>
        </p:sp>
      </p:grpSp>
      <p:sp>
        <p:nvSpPr>
          <p:cNvPr id="10" name="Rectángulo 9"/>
          <p:cNvSpPr/>
          <p:nvPr/>
        </p:nvSpPr>
        <p:spPr>
          <a:xfrm>
            <a:off x="945802" y="996910"/>
            <a:ext cx="7261512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1600" dirty="0">
                <a:solidFill>
                  <a:srgbClr val="2F5496"/>
                </a:solidFill>
                <a:latin typeface="Calibri Light"/>
                <a:ea typeface="Times New Roman" panose="02020603050405020304" pitchFamily="18" charset="0"/>
              </a:rPr>
              <a:t>Caracterizar de manera precisa las metas operativas que permitirían ir identificando que Comunidad DIFerente va en la línea de conseguir sus objetivos.  </a:t>
            </a:r>
            <a:endParaRPr lang="es-MX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945802" y="4388731"/>
            <a:ext cx="7261512" cy="444527"/>
            <a:chOff x="654439" y="1196256"/>
            <a:chExt cx="7261512" cy="444527"/>
          </a:xfrm>
        </p:grpSpPr>
        <p:sp>
          <p:nvSpPr>
            <p:cNvPr id="21" name="22 Rectángulo"/>
            <p:cNvSpPr>
              <a:spLocks noChangeArrowheads="1"/>
            </p:cNvSpPr>
            <p:nvPr/>
          </p:nvSpPr>
          <p:spPr bwMode="auto">
            <a:xfrm>
              <a:off x="654439" y="1212642"/>
              <a:ext cx="128255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MX" altLang="es-MX" sz="1000" b="1" dirty="0">
                  <a:latin typeface="Arial" panose="020B0604020202020204" pitchFamily="34" charset="0"/>
                </a:rPr>
                <a:t>n Metas Operacionales</a:t>
              </a:r>
            </a:p>
          </p:txBody>
        </p:sp>
        <p:sp>
          <p:nvSpPr>
            <p:cNvPr id="22" name="4 Rectángulo"/>
            <p:cNvSpPr/>
            <p:nvPr/>
          </p:nvSpPr>
          <p:spPr bwMode="auto">
            <a:xfrm>
              <a:off x="2475588" y="1196256"/>
              <a:ext cx="1035050" cy="431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bg1"/>
                  </a:solidFill>
                </a:rPr>
                <a:t>Grupo de D. abierto e incluyente</a:t>
              </a:r>
            </a:p>
          </p:txBody>
        </p:sp>
        <p:sp>
          <p:nvSpPr>
            <p:cNvPr id="23" name="5 Rectángulo"/>
            <p:cNvSpPr/>
            <p:nvPr/>
          </p:nvSpPr>
          <p:spPr bwMode="auto">
            <a:xfrm>
              <a:off x="3599538" y="1196256"/>
              <a:ext cx="890588" cy="431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bg1"/>
                  </a:solidFill>
                </a:rPr>
                <a:t>Plan Estratégico</a:t>
              </a:r>
            </a:p>
          </p:txBody>
        </p:sp>
        <p:sp>
          <p:nvSpPr>
            <p:cNvPr id="24" name="6 Rectángulo"/>
            <p:cNvSpPr/>
            <p:nvPr/>
          </p:nvSpPr>
          <p:spPr bwMode="auto">
            <a:xfrm>
              <a:off x="4572676" y="1196256"/>
              <a:ext cx="977900" cy="431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bg1"/>
                  </a:solidFill>
                </a:rPr>
                <a:t>Proyectos comunitarios</a:t>
              </a:r>
            </a:p>
          </p:txBody>
        </p:sp>
        <p:sp>
          <p:nvSpPr>
            <p:cNvPr id="25" name="7 Rectángulo"/>
            <p:cNvSpPr/>
            <p:nvPr/>
          </p:nvSpPr>
          <p:spPr bwMode="auto">
            <a:xfrm>
              <a:off x="5656938" y="1196256"/>
              <a:ext cx="1035050" cy="431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1000" dirty="0">
                  <a:solidFill>
                    <a:schemeClr val="bg1"/>
                  </a:solidFill>
                </a:rPr>
                <a:t>Colectividades activas</a:t>
              </a:r>
            </a:p>
          </p:txBody>
        </p:sp>
        <p:sp>
          <p:nvSpPr>
            <p:cNvPr id="26" name="8 Rectángulo"/>
            <p:cNvSpPr/>
            <p:nvPr/>
          </p:nvSpPr>
          <p:spPr bwMode="auto">
            <a:xfrm>
              <a:off x="6812638" y="1196256"/>
              <a:ext cx="1103313" cy="431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bg1"/>
                  </a:solidFill>
                </a:rPr>
                <a:t>Evaluación y actualización de planes </a:t>
              </a:r>
            </a:p>
          </p:txBody>
        </p:sp>
        <p:sp>
          <p:nvSpPr>
            <p:cNvPr id="27" name="19 Abrir llave"/>
            <p:cNvSpPr/>
            <p:nvPr/>
          </p:nvSpPr>
          <p:spPr bwMode="auto">
            <a:xfrm>
              <a:off x="1893709" y="1208983"/>
              <a:ext cx="68263" cy="4318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MX" sz="1000">
                <a:solidFill>
                  <a:schemeClr val="bg1"/>
                </a:solidFill>
              </a:endParaRPr>
            </a:p>
          </p:txBody>
        </p:sp>
      </p:grpSp>
      <p:sp>
        <p:nvSpPr>
          <p:cNvPr id="30" name="Flecha abajo 29"/>
          <p:cNvSpPr/>
          <p:nvPr/>
        </p:nvSpPr>
        <p:spPr>
          <a:xfrm>
            <a:off x="4200861" y="3540454"/>
            <a:ext cx="115212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097094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128518" y="1757285"/>
            <a:ext cx="6095744" cy="2188265"/>
            <a:chOff x="1858140" y="2151910"/>
            <a:chExt cx="6095744" cy="2188265"/>
          </a:xfrm>
        </p:grpSpPr>
        <p:sp>
          <p:nvSpPr>
            <p:cNvPr id="3" name="Rectangle 31"/>
            <p:cNvSpPr>
              <a:spLocks noChangeArrowheads="1"/>
            </p:cNvSpPr>
            <p:nvPr/>
          </p:nvSpPr>
          <p:spPr bwMode="auto">
            <a:xfrm>
              <a:off x="2408747" y="2151911"/>
              <a:ext cx="3097212" cy="38735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MX" sz="1000" b="1" dirty="0">
                  <a:solidFill>
                    <a:schemeClr val="bg1"/>
                  </a:solidFill>
                  <a:latin typeface="+mj-lt"/>
                </a:rPr>
                <a:t>Dimensión Espacial</a:t>
              </a:r>
              <a:endParaRPr lang="es-ES" sz="10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" name="Rectangle 124"/>
            <p:cNvSpPr>
              <a:spLocks noChangeArrowheads="1"/>
            </p:cNvSpPr>
            <p:nvPr/>
          </p:nvSpPr>
          <p:spPr bwMode="auto">
            <a:xfrm>
              <a:off x="3440622" y="2583711"/>
              <a:ext cx="768350" cy="5048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MX" sz="1000" b="1" dirty="0">
                  <a:solidFill>
                    <a:schemeClr val="bg1"/>
                  </a:solidFill>
                  <a:latin typeface="+mj-lt"/>
                </a:rPr>
                <a:t>Integralidad</a:t>
              </a:r>
              <a:endParaRPr lang="es-ES" sz="10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" name="Rectangle 125"/>
            <p:cNvSpPr>
              <a:spLocks noChangeArrowheads="1"/>
            </p:cNvSpPr>
            <p:nvPr/>
          </p:nvSpPr>
          <p:spPr bwMode="auto">
            <a:xfrm>
              <a:off x="2408747" y="2583711"/>
              <a:ext cx="936625" cy="5048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MX" sz="1000" b="1" dirty="0">
                  <a:solidFill>
                    <a:schemeClr val="bg1"/>
                  </a:solidFill>
                  <a:latin typeface="+mj-lt"/>
                </a:rPr>
                <a:t>Contextualidad</a:t>
              </a:r>
              <a:endParaRPr lang="es-ES" sz="10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6" name="Rectangle 126"/>
            <p:cNvSpPr>
              <a:spLocks noChangeArrowheads="1"/>
            </p:cNvSpPr>
            <p:nvPr/>
          </p:nvSpPr>
          <p:spPr bwMode="auto">
            <a:xfrm>
              <a:off x="4281997" y="2583711"/>
              <a:ext cx="1223962" cy="5048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MX" sz="1000" b="1" dirty="0">
                  <a:solidFill>
                    <a:schemeClr val="bg1"/>
                  </a:solidFill>
                  <a:latin typeface="+mj-lt"/>
                </a:rPr>
                <a:t>Corresponsabilidad</a:t>
              </a:r>
              <a:endParaRPr lang="es-ES" sz="10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5636134" y="2151911"/>
              <a:ext cx="2317750" cy="38735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MX" sz="1000" b="1" dirty="0">
                  <a:solidFill>
                    <a:schemeClr val="bg1"/>
                  </a:solidFill>
                  <a:latin typeface="+mj-lt"/>
                </a:rPr>
                <a:t>Dimensión Temporal</a:t>
              </a:r>
              <a:endParaRPr lang="es-ES" sz="10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8" name="Rectangle 126"/>
            <p:cNvSpPr>
              <a:spLocks noChangeArrowheads="1"/>
            </p:cNvSpPr>
            <p:nvPr/>
          </p:nvSpPr>
          <p:spPr bwMode="auto">
            <a:xfrm>
              <a:off x="5636134" y="2596411"/>
              <a:ext cx="2317750" cy="504825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MX" sz="1000" b="1" dirty="0">
                  <a:solidFill>
                    <a:schemeClr val="bg1"/>
                  </a:solidFill>
                  <a:latin typeface="+mj-lt"/>
                </a:rPr>
                <a:t>Sostenibilidad</a:t>
              </a:r>
              <a:endParaRPr lang="es-ES" sz="10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9" name="36 Abrir llave"/>
            <p:cNvSpPr/>
            <p:nvPr/>
          </p:nvSpPr>
          <p:spPr bwMode="auto">
            <a:xfrm>
              <a:off x="1858140" y="2151910"/>
              <a:ext cx="45719" cy="2061611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MX" sz="1000">
                <a:solidFill>
                  <a:schemeClr val="bg1"/>
                </a:solidFill>
              </a:endParaRPr>
            </a:p>
          </p:txBody>
        </p:sp>
        <p:sp>
          <p:nvSpPr>
            <p:cNvPr id="10" name="37 Rectángulo"/>
            <p:cNvSpPr/>
            <p:nvPr/>
          </p:nvSpPr>
          <p:spPr bwMode="auto">
            <a:xfrm rot="16200000">
              <a:off x="1991234" y="3602886"/>
              <a:ext cx="1165225" cy="266700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bg1"/>
                  </a:solidFill>
                </a:rPr>
                <a:t>Individuo</a:t>
              </a:r>
            </a:p>
          </p:txBody>
        </p:sp>
        <p:sp>
          <p:nvSpPr>
            <p:cNvPr id="11" name="39 Rectángulo"/>
            <p:cNvSpPr/>
            <p:nvPr/>
          </p:nvSpPr>
          <p:spPr bwMode="auto">
            <a:xfrm rot="16200000">
              <a:off x="2304765" y="3635430"/>
              <a:ext cx="1165225" cy="214312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bg1"/>
                  </a:solidFill>
                </a:rPr>
                <a:t>Familia</a:t>
              </a:r>
            </a:p>
          </p:txBody>
        </p:sp>
        <p:sp>
          <p:nvSpPr>
            <p:cNvPr id="12" name="40 Rectángulo"/>
            <p:cNvSpPr/>
            <p:nvPr/>
          </p:nvSpPr>
          <p:spPr bwMode="auto">
            <a:xfrm rot="16200000">
              <a:off x="2623059" y="3633048"/>
              <a:ext cx="1165225" cy="231775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b="1" dirty="0">
                  <a:solidFill>
                    <a:schemeClr val="bg1"/>
                  </a:solidFill>
                </a:rPr>
                <a:t>Comunidad</a:t>
              </a:r>
            </a:p>
          </p:txBody>
        </p:sp>
        <p:sp>
          <p:nvSpPr>
            <p:cNvPr id="13" name="48 Rectángulo"/>
            <p:cNvSpPr/>
            <p:nvPr/>
          </p:nvSpPr>
          <p:spPr bwMode="auto">
            <a:xfrm rot="16200000">
              <a:off x="3879565" y="3590980"/>
              <a:ext cx="1165225" cy="303212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bg1"/>
                  </a:solidFill>
                </a:rPr>
                <a:t>Municipal</a:t>
              </a:r>
            </a:p>
          </p:txBody>
        </p:sp>
        <p:sp>
          <p:nvSpPr>
            <p:cNvPr id="14" name="49 Rectángulo"/>
            <p:cNvSpPr/>
            <p:nvPr/>
          </p:nvSpPr>
          <p:spPr bwMode="auto">
            <a:xfrm rot="16200000">
              <a:off x="4320890" y="3571930"/>
              <a:ext cx="1165225" cy="341312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bg1"/>
                  </a:solidFill>
                </a:rPr>
                <a:t>Estatal</a:t>
              </a:r>
            </a:p>
          </p:txBody>
        </p:sp>
        <p:sp>
          <p:nvSpPr>
            <p:cNvPr id="15" name="50 Rectángulo"/>
            <p:cNvSpPr/>
            <p:nvPr/>
          </p:nvSpPr>
          <p:spPr bwMode="auto">
            <a:xfrm rot="16200000">
              <a:off x="4755865" y="3575105"/>
              <a:ext cx="1165225" cy="334962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bg1"/>
                  </a:solidFill>
                </a:rPr>
                <a:t>Nacional</a:t>
              </a:r>
            </a:p>
          </p:txBody>
        </p:sp>
        <p:sp>
          <p:nvSpPr>
            <p:cNvPr id="16" name="51 Rectángulo"/>
            <p:cNvSpPr/>
            <p:nvPr/>
          </p:nvSpPr>
          <p:spPr bwMode="auto">
            <a:xfrm rot="16200000">
              <a:off x="5328953" y="3481442"/>
              <a:ext cx="1165225" cy="522287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b="1" dirty="0">
                  <a:solidFill>
                    <a:schemeClr val="bg1"/>
                  </a:solidFill>
                </a:rPr>
                <a:t>Procesos de corto. mediano y largo plazo</a:t>
              </a:r>
            </a:p>
          </p:txBody>
        </p:sp>
        <p:sp>
          <p:nvSpPr>
            <p:cNvPr id="17" name="60 Rectángulo"/>
            <p:cNvSpPr/>
            <p:nvPr/>
          </p:nvSpPr>
          <p:spPr bwMode="auto">
            <a:xfrm>
              <a:off x="6287009" y="3159973"/>
              <a:ext cx="1090613" cy="28733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bg1"/>
                  </a:solidFill>
                </a:rPr>
                <a:t>Organización Comunitaria</a:t>
              </a:r>
            </a:p>
          </p:txBody>
        </p:sp>
        <p:sp>
          <p:nvSpPr>
            <p:cNvPr id="18" name="61 Rectángulo"/>
            <p:cNvSpPr/>
            <p:nvPr/>
          </p:nvSpPr>
          <p:spPr bwMode="auto">
            <a:xfrm>
              <a:off x="6287009" y="3520336"/>
              <a:ext cx="1090613" cy="287337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bg1"/>
                  </a:solidFill>
                </a:rPr>
                <a:t>Participación Social</a:t>
              </a:r>
            </a:p>
          </p:txBody>
        </p:sp>
        <p:sp>
          <p:nvSpPr>
            <p:cNvPr id="19" name="62 Rectángulo"/>
            <p:cNvSpPr/>
            <p:nvPr/>
          </p:nvSpPr>
          <p:spPr bwMode="auto">
            <a:xfrm>
              <a:off x="6287009" y="3879111"/>
              <a:ext cx="1090613" cy="433387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bg1"/>
                  </a:solidFill>
                </a:rPr>
                <a:t>Proceso educativo formativo</a:t>
              </a:r>
            </a:p>
          </p:txBody>
        </p:sp>
        <p:sp>
          <p:nvSpPr>
            <p:cNvPr id="20" name="64 Rectángulo"/>
            <p:cNvSpPr/>
            <p:nvPr/>
          </p:nvSpPr>
          <p:spPr bwMode="auto">
            <a:xfrm rot="16200000">
              <a:off x="7132353" y="3503667"/>
              <a:ext cx="1165225" cy="477837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b="1" dirty="0">
                  <a:solidFill>
                    <a:schemeClr val="bg1"/>
                  </a:solidFill>
                </a:rPr>
                <a:t>Metodología participativa prospectiva</a:t>
              </a:r>
            </a:p>
          </p:txBody>
        </p:sp>
        <p:pic>
          <p:nvPicPr>
            <p:cNvPr id="21" name="Imagen 2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64657" y="3152035"/>
              <a:ext cx="885081" cy="1188140"/>
            </a:xfrm>
            <a:prstGeom prst="rect">
              <a:avLst/>
            </a:prstGeom>
          </p:spPr>
        </p:pic>
      </p:grpSp>
      <p:sp>
        <p:nvSpPr>
          <p:cNvPr id="22" name="45 CuadroTexto"/>
          <p:cNvSpPr txBox="1">
            <a:spLocks noChangeArrowheads="1"/>
          </p:cNvSpPr>
          <p:nvPr/>
        </p:nvSpPr>
        <p:spPr bwMode="auto">
          <a:xfrm rot="16200000">
            <a:off x="-380911" y="2596345"/>
            <a:ext cx="23649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1000" b="1" dirty="0">
                <a:latin typeface="Arial" panose="020B0604020202020204" pitchFamily="34" charset="0"/>
              </a:rPr>
              <a:t>Dimensiones de la intervención </a:t>
            </a:r>
          </a:p>
        </p:txBody>
      </p:sp>
      <p:sp>
        <p:nvSpPr>
          <p:cNvPr id="24" name="Rectángulo 23"/>
          <p:cNvSpPr/>
          <p:nvPr/>
        </p:nvSpPr>
        <p:spPr>
          <a:xfrm>
            <a:off x="4546010" y="698153"/>
            <a:ext cx="4200003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1600" dirty="0">
                <a:solidFill>
                  <a:srgbClr val="2F5496"/>
                </a:solidFill>
                <a:latin typeface="Calibri Light"/>
                <a:ea typeface="Times New Roman" panose="02020603050405020304" pitchFamily="18" charset="0"/>
                <a:cs typeface="Times New Roman" panose="02020603050405020304" pitchFamily="18" charset="0"/>
              </a:rPr>
              <a:t>Acompañamiento institucional constante Adecuado uso de las herramientas de planeación participativa. </a:t>
            </a:r>
            <a:endParaRPr lang="es-MX" sz="1600" dirty="0"/>
          </a:p>
        </p:txBody>
      </p:sp>
      <p:sp>
        <p:nvSpPr>
          <p:cNvPr id="25" name="Rectángulo 24"/>
          <p:cNvSpPr/>
          <p:nvPr/>
        </p:nvSpPr>
        <p:spPr>
          <a:xfrm>
            <a:off x="1449666" y="680153"/>
            <a:ext cx="2199888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1600" dirty="0">
                <a:solidFill>
                  <a:srgbClr val="2F5496"/>
                </a:solidFill>
                <a:latin typeface="Calibri Light"/>
                <a:ea typeface="Times New Roman" panose="02020603050405020304" pitchFamily="18" charset="0"/>
                <a:cs typeface="Times New Roman" panose="02020603050405020304" pitchFamily="18" charset="0"/>
              </a:rPr>
              <a:t>Enfatizar el papel protagónico de los  grupos de desarrollo</a:t>
            </a:r>
          </a:p>
        </p:txBody>
      </p:sp>
      <p:sp>
        <p:nvSpPr>
          <p:cNvPr id="26" name="Rectángulo 25"/>
          <p:cNvSpPr/>
          <p:nvPr/>
        </p:nvSpPr>
        <p:spPr>
          <a:xfrm>
            <a:off x="5607424" y="4596912"/>
            <a:ext cx="3284691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1600" dirty="0">
                <a:solidFill>
                  <a:srgbClr val="2F5496"/>
                </a:solidFill>
                <a:latin typeface="Calibri Light"/>
                <a:ea typeface="Times New Roman" panose="02020603050405020304" pitchFamily="18" charset="0"/>
                <a:cs typeface="Times New Roman" panose="02020603050405020304" pitchFamily="18" charset="0"/>
              </a:rPr>
              <a:t>Clarificar el concepto de proceso educativo formativo</a:t>
            </a:r>
            <a:endParaRPr lang="es-MX" sz="1600" dirty="0">
              <a:solidFill>
                <a:srgbClr val="2F5496"/>
              </a:solidFill>
              <a:latin typeface="Calibri Ligh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2952375" y="4416206"/>
            <a:ext cx="2264258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1600" dirty="0">
                <a:solidFill>
                  <a:srgbClr val="2F5496"/>
                </a:solidFill>
                <a:latin typeface="Calibri Light"/>
                <a:ea typeface="Times New Roman" panose="02020603050405020304" pitchFamily="18" charset="0"/>
                <a:cs typeface="Times New Roman" panose="02020603050405020304" pitchFamily="18" charset="0"/>
              </a:rPr>
              <a:t>Impulsar las coordinaciones </a:t>
            </a:r>
            <a:r>
              <a:rPr lang="es-ES" sz="1600" dirty="0" err="1">
                <a:solidFill>
                  <a:srgbClr val="2F5496"/>
                </a:solidFill>
                <a:latin typeface="Calibri Light"/>
                <a:ea typeface="Times New Roman" panose="02020603050405020304" pitchFamily="18" charset="0"/>
                <a:cs typeface="Times New Roman" panose="02020603050405020304" pitchFamily="18" charset="0"/>
              </a:rPr>
              <a:t>intra</a:t>
            </a:r>
            <a:r>
              <a:rPr lang="es-ES" sz="1600" dirty="0">
                <a:solidFill>
                  <a:srgbClr val="2F5496"/>
                </a:solidFill>
                <a:latin typeface="Calibri Light"/>
                <a:ea typeface="Times New Roman" panose="02020603050405020304" pitchFamily="18" charset="0"/>
                <a:cs typeface="Times New Roman" panose="02020603050405020304" pitchFamily="18" charset="0"/>
              </a:rPr>
              <a:t> e interinstitucionales en los 3 órdenes de actuación del DIF</a:t>
            </a:r>
            <a:endParaRPr lang="es-MX" sz="1600" dirty="0">
              <a:solidFill>
                <a:srgbClr val="2F5496"/>
              </a:solidFill>
              <a:latin typeface="Calibri Ligh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7499205" y="1815844"/>
            <a:ext cx="1523390" cy="25545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1600" dirty="0">
                <a:solidFill>
                  <a:srgbClr val="2F5496"/>
                </a:solidFill>
                <a:latin typeface="Calibri Light"/>
                <a:ea typeface="Times New Roman" panose="02020603050405020304" pitchFamily="18" charset="0"/>
                <a:cs typeface="Times New Roman" panose="02020603050405020304" pitchFamily="18" charset="0"/>
              </a:rPr>
              <a:t>Enriquecer la planeación participativa prospectiva con herramientas de análisis, seguimiento y evaluación del proceso.</a:t>
            </a:r>
            <a:endParaRPr lang="es-MX" sz="1600" dirty="0">
              <a:solidFill>
                <a:srgbClr val="2F5496"/>
              </a:solidFill>
              <a:latin typeface="Calibri Ligh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853783" y="5062355"/>
            <a:ext cx="180676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1600" dirty="0">
                <a:solidFill>
                  <a:srgbClr val="2F5496"/>
                </a:solidFill>
                <a:latin typeface="Calibri Light"/>
                <a:ea typeface="Times New Roman" panose="02020603050405020304" pitchFamily="18" charset="0"/>
                <a:cs typeface="Times New Roman" panose="02020603050405020304" pitchFamily="18" charset="0"/>
              </a:rPr>
              <a:t>Ampliar las áreas susceptibles de diagnóstico</a:t>
            </a:r>
            <a:endParaRPr lang="es-MX" sz="1600" dirty="0"/>
          </a:p>
        </p:txBody>
      </p:sp>
      <p:sp>
        <p:nvSpPr>
          <p:cNvPr id="31" name="1 Título"/>
          <p:cNvSpPr txBox="1">
            <a:spLocks/>
          </p:cNvSpPr>
          <p:nvPr/>
        </p:nvSpPr>
        <p:spPr>
          <a:xfrm>
            <a:off x="412934" y="70888"/>
            <a:ext cx="3096344" cy="6698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200" b="1" dirty="0"/>
              <a:t>¿QUÉ FORTALECER?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280472" y="4091037"/>
            <a:ext cx="198444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s-ES"/>
            </a:defPPr>
            <a:lvl1pPr algn="just">
              <a:defRPr sz="1600">
                <a:solidFill>
                  <a:srgbClr val="2F5496"/>
                </a:solidFill>
                <a:latin typeface="Calibri Light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s-MX" dirty="0"/>
              <a:t>Definir los impactos esperados del proceso</a:t>
            </a:r>
          </a:p>
        </p:txBody>
      </p:sp>
      <p:cxnSp>
        <p:nvCxnSpPr>
          <p:cNvPr id="37" name="Conector recto de flecha 36"/>
          <p:cNvCxnSpPr/>
          <p:nvPr/>
        </p:nvCxnSpPr>
        <p:spPr>
          <a:xfrm flipV="1">
            <a:off x="1331640" y="2693911"/>
            <a:ext cx="216024" cy="1251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/>
          <p:cNvCxnSpPr>
            <a:endCxn id="21" idx="2"/>
          </p:cNvCxnSpPr>
          <p:nvPr/>
        </p:nvCxnSpPr>
        <p:spPr>
          <a:xfrm flipV="1">
            <a:off x="2483768" y="3945550"/>
            <a:ext cx="593808" cy="976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/>
          <p:cNvCxnSpPr/>
          <p:nvPr/>
        </p:nvCxnSpPr>
        <p:spPr>
          <a:xfrm flipH="1" flipV="1">
            <a:off x="4344537" y="3945550"/>
            <a:ext cx="201474" cy="424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/>
          <p:cNvCxnSpPr/>
          <p:nvPr/>
        </p:nvCxnSpPr>
        <p:spPr>
          <a:xfrm flipH="1" flipV="1">
            <a:off x="6228184" y="3945550"/>
            <a:ext cx="216024" cy="4706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/>
          <p:cNvCxnSpPr>
            <a:stCxn id="29" idx="1"/>
          </p:cNvCxnSpPr>
          <p:nvPr/>
        </p:nvCxnSpPr>
        <p:spPr>
          <a:xfrm flipH="1">
            <a:off x="7224262" y="3093117"/>
            <a:ext cx="274943" cy="32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de flecha 48"/>
          <p:cNvCxnSpPr>
            <a:endCxn id="8" idx="3"/>
          </p:cNvCxnSpPr>
          <p:nvPr/>
        </p:nvCxnSpPr>
        <p:spPr>
          <a:xfrm flipH="1">
            <a:off x="7224262" y="1536987"/>
            <a:ext cx="516090" cy="917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199034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8 CuadroTexto"/>
          <p:cNvSpPr txBox="1">
            <a:spLocks noChangeArrowheads="1"/>
          </p:cNvSpPr>
          <p:nvPr/>
        </p:nvSpPr>
        <p:spPr bwMode="auto">
          <a:xfrm>
            <a:off x="1862857" y="116632"/>
            <a:ext cx="58054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1000" b="1" dirty="0">
                <a:solidFill>
                  <a:srgbClr val="7030A0"/>
                </a:solidFill>
                <a:latin typeface="Arial" panose="020B0604020202020204" pitchFamily="34" charset="0"/>
              </a:rPr>
              <a:t>MODELO DE REFERENCIA NACIONAL COMUNIDAD DIFERENTE (EJEMPLO)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370833" y="335324"/>
            <a:ext cx="7583051" cy="444926"/>
            <a:chOff x="330350" y="475977"/>
            <a:chExt cx="7583051" cy="444926"/>
          </a:xfrm>
        </p:grpSpPr>
        <p:sp>
          <p:nvSpPr>
            <p:cNvPr id="6" name="18 Abrir llave"/>
            <p:cNvSpPr/>
            <p:nvPr/>
          </p:nvSpPr>
          <p:spPr bwMode="auto">
            <a:xfrm>
              <a:off x="1481743" y="475977"/>
              <a:ext cx="46037" cy="4318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MX" sz="1000">
                <a:solidFill>
                  <a:srgbClr val="7030A0"/>
                </a:solidFill>
              </a:endParaRPr>
            </a:p>
          </p:txBody>
        </p:sp>
        <p:sp>
          <p:nvSpPr>
            <p:cNvPr id="7" name="3 Rectángulo"/>
            <p:cNvSpPr/>
            <p:nvPr/>
          </p:nvSpPr>
          <p:spPr bwMode="auto">
            <a:xfrm>
              <a:off x="2368264" y="560541"/>
              <a:ext cx="5545137" cy="3603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ES" sz="1000" b="1" dirty="0">
                  <a:solidFill>
                    <a:schemeClr val="bg1"/>
                  </a:solidFill>
                  <a:latin typeface="Arial" charset="0"/>
                </a:rPr>
                <a:t>Convivencia humana equilibrada del individuo consigo mismo, con los demás y con el entorno</a:t>
              </a:r>
              <a:endParaRPr lang="es-MX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21 Rectángulo"/>
            <p:cNvSpPr>
              <a:spLocks noChangeArrowheads="1"/>
            </p:cNvSpPr>
            <p:nvPr/>
          </p:nvSpPr>
          <p:spPr bwMode="auto">
            <a:xfrm>
              <a:off x="330350" y="475977"/>
              <a:ext cx="96309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MX" altLang="es-MX" sz="1000" b="1" dirty="0">
                  <a:latin typeface="Arial" panose="020B0604020202020204" pitchFamily="34" charset="0"/>
                </a:rPr>
                <a:t>Objetivo estratégico</a:t>
              </a:r>
            </a:p>
          </p:txBody>
        </p:sp>
      </p:grpSp>
      <p:sp>
        <p:nvSpPr>
          <p:cNvPr id="51" name="CuadroTexto 50"/>
          <p:cNvSpPr txBox="1"/>
          <p:nvPr/>
        </p:nvSpPr>
        <p:spPr>
          <a:xfrm>
            <a:off x="8168852" y="782661"/>
            <a:ext cx="104820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FontTx/>
              <a:buNone/>
              <a:defRPr sz="10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r>
              <a:rPr lang="es-MX" dirty="0"/>
              <a:t>Cambios producidos o esperados</a:t>
            </a:r>
          </a:p>
        </p:txBody>
      </p:sp>
      <p:sp>
        <p:nvSpPr>
          <p:cNvPr id="61" name="38 Llamada de flecha a la derecha"/>
          <p:cNvSpPr/>
          <p:nvPr/>
        </p:nvSpPr>
        <p:spPr bwMode="auto">
          <a:xfrm rot="16200000">
            <a:off x="4969763" y="-714096"/>
            <a:ext cx="436798" cy="5545137"/>
          </a:xfrm>
          <a:prstGeom prst="rightArrowCallout">
            <a:avLst>
              <a:gd name="adj1" fmla="val 412516"/>
              <a:gd name="adj2" fmla="val 609851"/>
              <a:gd name="adj3" fmla="val 25000"/>
              <a:gd name="adj4" fmla="val 64977"/>
            </a:avLst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>
              <a:solidFill>
                <a:srgbClr val="7030A0"/>
              </a:solidFill>
            </a:endParaRPr>
          </a:p>
        </p:txBody>
      </p:sp>
      <p:sp>
        <p:nvSpPr>
          <p:cNvPr id="62" name="44 CuadroTexto"/>
          <p:cNvSpPr txBox="1">
            <a:spLocks noChangeArrowheads="1"/>
          </p:cNvSpPr>
          <p:nvPr/>
        </p:nvSpPr>
        <p:spPr bwMode="auto">
          <a:xfrm rot="5400000">
            <a:off x="7416659" y="3879099"/>
            <a:ext cx="20457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1000" b="1" dirty="0">
                <a:latin typeface="Arial" panose="020B0604020202020204" pitchFamily="34" charset="0"/>
              </a:rPr>
              <a:t>Propuesta Metodológica Fortalecida</a:t>
            </a:r>
          </a:p>
        </p:txBody>
      </p:sp>
      <p:sp>
        <p:nvSpPr>
          <p:cNvPr id="63" name="45 CuadroTexto"/>
          <p:cNvSpPr txBox="1">
            <a:spLocks noChangeArrowheads="1"/>
          </p:cNvSpPr>
          <p:nvPr/>
        </p:nvSpPr>
        <p:spPr bwMode="auto">
          <a:xfrm rot="16200000">
            <a:off x="1034318" y="3131533"/>
            <a:ext cx="23649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1000" b="1" dirty="0">
                <a:latin typeface="Arial" panose="020B0604020202020204" pitchFamily="34" charset="0"/>
              </a:rPr>
              <a:t>Dimensiones </a:t>
            </a:r>
            <a:r>
              <a:rPr lang="es-MX" altLang="es-MX" sz="1000" b="1" dirty="0">
                <a:solidFill>
                  <a:schemeClr val="bg1"/>
                </a:solidFill>
                <a:latin typeface="Arial" panose="020B0604020202020204" pitchFamily="34" charset="0"/>
              </a:rPr>
              <a:t>de</a:t>
            </a:r>
            <a:r>
              <a:rPr lang="es-MX" altLang="es-MX" sz="1000" b="1" dirty="0">
                <a:latin typeface="Arial" panose="020B0604020202020204" pitchFamily="34" charset="0"/>
              </a:rPr>
              <a:t> la intervención </a:t>
            </a:r>
          </a:p>
        </p:txBody>
      </p:sp>
      <p:sp>
        <p:nvSpPr>
          <p:cNvPr id="64" name="Cerrar llave 63"/>
          <p:cNvSpPr/>
          <p:nvPr/>
        </p:nvSpPr>
        <p:spPr>
          <a:xfrm>
            <a:off x="8100392" y="2149582"/>
            <a:ext cx="156397" cy="385756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5" name="26 Rectángulo"/>
          <p:cNvSpPr>
            <a:spLocks noChangeArrowheads="1"/>
          </p:cNvSpPr>
          <p:nvPr/>
        </p:nvSpPr>
        <p:spPr bwMode="auto">
          <a:xfrm>
            <a:off x="226696" y="3813404"/>
            <a:ext cx="1022870" cy="400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1000" b="1" dirty="0">
                <a:latin typeface="Arial" panose="020B0604020202020204" pitchFamily="34" charset="0"/>
              </a:rPr>
              <a:t>Estrategia Operativa</a:t>
            </a:r>
          </a:p>
        </p:txBody>
      </p:sp>
      <p:sp>
        <p:nvSpPr>
          <p:cNvPr id="67" name="Rectangle 31"/>
          <p:cNvSpPr>
            <a:spLocks noChangeArrowheads="1"/>
          </p:cNvSpPr>
          <p:nvPr/>
        </p:nvSpPr>
        <p:spPr bwMode="auto">
          <a:xfrm>
            <a:off x="2408747" y="2320856"/>
            <a:ext cx="3097212" cy="38735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MX" sz="1000" b="1" dirty="0">
                <a:solidFill>
                  <a:schemeClr val="bg1"/>
                </a:solidFill>
                <a:latin typeface="+mj-lt"/>
              </a:rPr>
              <a:t>Dimensión Espacial</a:t>
            </a:r>
            <a:endParaRPr lang="es-ES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8" name="Rectangle 124"/>
          <p:cNvSpPr>
            <a:spLocks noChangeArrowheads="1"/>
          </p:cNvSpPr>
          <p:nvPr/>
        </p:nvSpPr>
        <p:spPr bwMode="auto">
          <a:xfrm>
            <a:off x="3440622" y="2752656"/>
            <a:ext cx="768350" cy="50482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MX" sz="1000" b="1" dirty="0">
                <a:solidFill>
                  <a:schemeClr val="bg1"/>
                </a:solidFill>
                <a:latin typeface="+mj-lt"/>
              </a:rPr>
              <a:t>Integralidad</a:t>
            </a:r>
            <a:endParaRPr lang="es-ES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9" name="Rectangle 125"/>
          <p:cNvSpPr>
            <a:spLocks noChangeArrowheads="1"/>
          </p:cNvSpPr>
          <p:nvPr/>
        </p:nvSpPr>
        <p:spPr bwMode="auto">
          <a:xfrm>
            <a:off x="2408747" y="2752656"/>
            <a:ext cx="936625" cy="50482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MX" sz="1000" b="1" dirty="0">
                <a:solidFill>
                  <a:schemeClr val="bg1"/>
                </a:solidFill>
                <a:latin typeface="+mj-lt"/>
              </a:rPr>
              <a:t>Contextualidad</a:t>
            </a:r>
            <a:endParaRPr lang="es-ES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0" name="Rectangle 126"/>
          <p:cNvSpPr>
            <a:spLocks noChangeArrowheads="1"/>
          </p:cNvSpPr>
          <p:nvPr/>
        </p:nvSpPr>
        <p:spPr bwMode="auto">
          <a:xfrm>
            <a:off x="4281997" y="2752656"/>
            <a:ext cx="1223962" cy="50482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MX" sz="1000" b="1" dirty="0">
                <a:solidFill>
                  <a:schemeClr val="bg1"/>
                </a:solidFill>
                <a:latin typeface="+mj-lt"/>
              </a:rPr>
              <a:t>Corresponsabilidad</a:t>
            </a:r>
            <a:endParaRPr lang="es-ES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1" name="Rectangle 31"/>
          <p:cNvSpPr>
            <a:spLocks noChangeArrowheads="1"/>
          </p:cNvSpPr>
          <p:nvPr/>
        </p:nvSpPr>
        <p:spPr bwMode="auto">
          <a:xfrm>
            <a:off x="5636134" y="2320856"/>
            <a:ext cx="2317750" cy="3873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MX" sz="1000" b="1" dirty="0">
                <a:solidFill>
                  <a:schemeClr val="bg1"/>
                </a:solidFill>
                <a:latin typeface="+mj-lt"/>
              </a:rPr>
              <a:t>Dimensión Temporal</a:t>
            </a:r>
            <a:endParaRPr lang="es-ES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2" name="Rectangle 126"/>
          <p:cNvSpPr>
            <a:spLocks noChangeArrowheads="1"/>
          </p:cNvSpPr>
          <p:nvPr/>
        </p:nvSpPr>
        <p:spPr bwMode="auto">
          <a:xfrm>
            <a:off x="5636134" y="2765356"/>
            <a:ext cx="2317750" cy="504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MX" sz="1000" b="1" dirty="0">
                <a:solidFill>
                  <a:schemeClr val="bg1"/>
                </a:solidFill>
                <a:latin typeface="+mj-lt"/>
              </a:rPr>
              <a:t>Sostenibilidad</a:t>
            </a:r>
            <a:endParaRPr lang="es-ES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3" name="36 Abrir llave"/>
          <p:cNvSpPr/>
          <p:nvPr/>
        </p:nvSpPr>
        <p:spPr bwMode="auto">
          <a:xfrm>
            <a:off x="1858140" y="2320855"/>
            <a:ext cx="45719" cy="206161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 sz="1000">
              <a:solidFill>
                <a:schemeClr val="bg1"/>
              </a:solidFill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2440497" y="3322568"/>
            <a:ext cx="5513387" cy="1177925"/>
            <a:chOff x="2440497" y="3322568"/>
            <a:chExt cx="5513387" cy="1177925"/>
          </a:xfrm>
        </p:grpSpPr>
        <p:sp>
          <p:nvSpPr>
            <p:cNvPr id="74" name="37 Rectángulo"/>
            <p:cNvSpPr/>
            <p:nvPr/>
          </p:nvSpPr>
          <p:spPr bwMode="auto">
            <a:xfrm rot="16200000">
              <a:off x="1991234" y="3771831"/>
              <a:ext cx="1165225" cy="266700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bg1"/>
                  </a:solidFill>
                </a:rPr>
                <a:t>Individuo</a:t>
              </a:r>
            </a:p>
          </p:txBody>
        </p:sp>
        <p:sp>
          <p:nvSpPr>
            <p:cNvPr id="75" name="39 Rectángulo"/>
            <p:cNvSpPr/>
            <p:nvPr/>
          </p:nvSpPr>
          <p:spPr bwMode="auto">
            <a:xfrm rot="16200000">
              <a:off x="2304765" y="3804375"/>
              <a:ext cx="1165225" cy="214312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bg1"/>
                  </a:solidFill>
                </a:rPr>
                <a:t>Familia</a:t>
              </a:r>
            </a:p>
          </p:txBody>
        </p:sp>
        <p:sp>
          <p:nvSpPr>
            <p:cNvPr id="76" name="40 Rectángulo"/>
            <p:cNvSpPr/>
            <p:nvPr/>
          </p:nvSpPr>
          <p:spPr bwMode="auto">
            <a:xfrm rot="16200000">
              <a:off x="2623059" y="3801993"/>
              <a:ext cx="1165225" cy="231775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b="1" dirty="0">
                  <a:solidFill>
                    <a:schemeClr val="bg1"/>
                  </a:solidFill>
                </a:rPr>
                <a:t>Comunidad</a:t>
              </a:r>
            </a:p>
          </p:txBody>
        </p:sp>
        <p:sp>
          <p:nvSpPr>
            <p:cNvPr id="77" name="48 Rectángulo"/>
            <p:cNvSpPr/>
            <p:nvPr/>
          </p:nvSpPr>
          <p:spPr bwMode="auto">
            <a:xfrm rot="16200000">
              <a:off x="3879565" y="3759925"/>
              <a:ext cx="1165225" cy="303212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bg1"/>
                  </a:solidFill>
                </a:rPr>
                <a:t>Municipal</a:t>
              </a:r>
            </a:p>
          </p:txBody>
        </p:sp>
        <p:sp>
          <p:nvSpPr>
            <p:cNvPr id="78" name="49 Rectángulo"/>
            <p:cNvSpPr/>
            <p:nvPr/>
          </p:nvSpPr>
          <p:spPr bwMode="auto">
            <a:xfrm rot="16200000">
              <a:off x="4320890" y="3740875"/>
              <a:ext cx="1165225" cy="341312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bg1"/>
                  </a:solidFill>
                </a:rPr>
                <a:t>Estatal</a:t>
              </a:r>
            </a:p>
          </p:txBody>
        </p:sp>
        <p:sp>
          <p:nvSpPr>
            <p:cNvPr id="79" name="50 Rectángulo"/>
            <p:cNvSpPr/>
            <p:nvPr/>
          </p:nvSpPr>
          <p:spPr bwMode="auto">
            <a:xfrm rot="16200000">
              <a:off x="4755865" y="3744050"/>
              <a:ext cx="1165225" cy="334962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bg1"/>
                  </a:solidFill>
                </a:rPr>
                <a:t>Nacional</a:t>
              </a:r>
            </a:p>
          </p:txBody>
        </p:sp>
        <p:sp>
          <p:nvSpPr>
            <p:cNvPr id="80" name="51 Rectángulo"/>
            <p:cNvSpPr/>
            <p:nvPr/>
          </p:nvSpPr>
          <p:spPr bwMode="auto">
            <a:xfrm rot="16200000">
              <a:off x="5328953" y="3650387"/>
              <a:ext cx="1165225" cy="522287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b="1" dirty="0">
                  <a:solidFill>
                    <a:schemeClr val="bg1"/>
                  </a:solidFill>
                </a:rPr>
                <a:t>Procesos de corto. mediano y largo plazo</a:t>
              </a:r>
            </a:p>
          </p:txBody>
        </p:sp>
        <p:sp>
          <p:nvSpPr>
            <p:cNvPr id="81" name="60 Rectángulo"/>
            <p:cNvSpPr/>
            <p:nvPr/>
          </p:nvSpPr>
          <p:spPr bwMode="auto">
            <a:xfrm>
              <a:off x="6287009" y="3328918"/>
              <a:ext cx="1090613" cy="28733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bg1"/>
                  </a:solidFill>
                </a:rPr>
                <a:t>Organización Comunitaria</a:t>
              </a:r>
            </a:p>
          </p:txBody>
        </p:sp>
        <p:sp>
          <p:nvSpPr>
            <p:cNvPr id="82" name="61 Rectángulo"/>
            <p:cNvSpPr/>
            <p:nvPr/>
          </p:nvSpPr>
          <p:spPr bwMode="auto">
            <a:xfrm>
              <a:off x="6287009" y="3689281"/>
              <a:ext cx="1090613" cy="287337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bg1"/>
                  </a:solidFill>
                </a:rPr>
                <a:t>Participación Social</a:t>
              </a:r>
            </a:p>
          </p:txBody>
        </p:sp>
        <p:sp>
          <p:nvSpPr>
            <p:cNvPr id="83" name="62 Rectángulo"/>
            <p:cNvSpPr/>
            <p:nvPr/>
          </p:nvSpPr>
          <p:spPr bwMode="auto">
            <a:xfrm>
              <a:off x="6287009" y="4048056"/>
              <a:ext cx="1090613" cy="433387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bg1"/>
                  </a:solidFill>
                </a:rPr>
                <a:t>Proceso educativo formativo</a:t>
              </a:r>
            </a:p>
          </p:txBody>
        </p:sp>
        <p:sp>
          <p:nvSpPr>
            <p:cNvPr id="84" name="64 Rectángulo"/>
            <p:cNvSpPr/>
            <p:nvPr/>
          </p:nvSpPr>
          <p:spPr bwMode="auto">
            <a:xfrm rot="16200000">
              <a:off x="7132353" y="3672612"/>
              <a:ext cx="1165225" cy="477837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b="1" dirty="0">
                  <a:solidFill>
                    <a:schemeClr val="bg1"/>
                  </a:solidFill>
                </a:rPr>
                <a:t>Metodología participativa prospectiva</a:t>
              </a:r>
            </a:p>
          </p:txBody>
        </p:sp>
      </p:grpSp>
      <p:sp>
        <p:nvSpPr>
          <p:cNvPr id="86" name="38 Llamada de flecha a la derecha"/>
          <p:cNvSpPr/>
          <p:nvPr/>
        </p:nvSpPr>
        <p:spPr bwMode="auto">
          <a:xfrm rot="16200000">
            <a:off x="4997041" y="1978335"/>
            <a:ext cx="432049" cy="5545137"/>
          </a:xfrm>
          <a:prstGeom prst="rightArrowCallout">
            <a:avLst>
              <a:gd name="adj1" fmla="val 412516"/>
              <a:gd name="adj2" fmla="val 609851"/>
              <a:gd name="adj3" fmla="val 25000"/>
              <a:gd name="adj4" fmla="val 64977"/>
            </a:avLst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>
              <a:solidFill>
                <a:srgbClr val="7030A0"/>
              </a:solidFill>
            </a:endParaRPr>
          </a:p>
        </p:txBody>
      </p:sp>
      <p:sp>
        <p:nvSpPr>
          <p:cNvPr id="87" name="36 Abrir llave"/>
          <p:cNvSpPr/>
          <p:nvPr/>
        </p:nvSpPr>
        <p:spPr bwMode="auto">
          <a:xfrm>
            <a:off x="1488017" y="2149582"/>
            <a:ext cx="69489" cy="382576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 sz="1000">
              <a:solidFill>
                <a:srgbClr val="7030A0"/>
              </a:solidFill>
            </a:endParaRPr>
          </a:p>
        </p:txBody>
      </p:sp>
      <p:grpSp>
        <p:nvGrpSpPr>
          <p:cNvPr id="88" name="Grupo 87"/>
          <p:cNvGrpSpPr/>
          <p:nvPr/>
        </p:nvGrpSpPr>
        <p:grpSpPr>
          <a:xfrm>
            <a:off x="1464188" y="5002289"/>
            <a:ext cx="6521446" cy="1152870"/>
            <a:chOff x="1054638" y="4023083"/>
            <a:chExt cx="6460655" cy="1152870"/>
          </a:xfrm>
        </p:grpSpPr>
        <p:sp>
          <p:nvSpPr>
            <p:cNvPr id="89" name="9 Rectángulo"/>
            <p:cNvSpPr/>
            <p:nvPr/>
          </p:nvSpPr>
          <p:spPr bwMode="auto">
            <a:xfrm>
              <a:off x="2435479" y="4874427"/>
              <a:ext cx="5079813" cy="219306"/>
            </a:xfrm>
            <a:prstGeom prst="rect">
              <a:avLst/>
            </a:prstGeom>
            <a:solidFill>
              <a:srgbClr val="00CC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1000" b="1" dirty="0">
                  <a:solidFill>
                    <a:schemeClr val="bg1"/>
                  </a:solidFill>
                </a:rPr>
                <a:t>iv)Transparencia</a:t>
              </a:r>
              <a:endParaRPr lang="es-MX" sz="1000" dirty="0">
                <a:solidFill>
                  <a:schemeClr val="bg1"/>
                </a:solidFill>
              </a:endParaRPr>
            </a:p>
          </p:txBody>
        </p:sp>
        <p:sp>
          <p:nvSpPr>
            <p:cNvPr id="90" name="10 Rectángulo"/>
            <p:cNvSpPr/>
            <p:nvPr/>
          </p:nvSpPr>
          <p:spPr bwMode="auto">
            <a:xfrm>
              <a:off x="2435479" y="4346864"/>
              <a:ext cx="5079813" cy="178889"/>
            </a:xfrm>
            <a:prstGeom prst="rect">
              <a:avLst/>
            </a:prstGeom>
            <a:solidFill>
              <a:srgbClr val="00CC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b="1" dirty="0" err="1">
                  <a:solidFill>
                    <a:schemeClr val="bg1"/>
                  </a:solidFill>
                </a:rPr>
                <a:t>ii</a:t>
              </a:r>
              <a:r>
                <a:rPr lang="es-MX" sz="1000" b="1" dirty="0">
                  <a:solidFill>
                    <a:schemeClr val="bg1"/>
                  </a:solidFill>
                </a:rPr>
                <a:t>) Sustentabilidad</a:t>
              </a:r>
              <a:endParaRPr lang="es-MX" sz="1000" dirty="0">
                <a:solidFill>
                  <a:schemeClr val="bg1"/>
                </a:solidFill>
              </a:endParaRPr>
            </a:p>
          </p:txBody>
        </p:sp>
        <p:sp>
          <p:nvSpPr>
            <p:cNvPr id="91" name="17 Rectángulo"/>
            <p:cNvSpPr/>
            <p:nvPr/>
          </p:nvSpPr>
          <p:spPr bwMode="auto">
            <a:xfrm>
              <a:off x="2435479" y="4603516"/>
              <a:ext cx="5079813" cy="178891"/>
            </a:xfrm>
            <a:prstGeom prst="rect">
              <a:avLst/>
            </a:prstGeom>
            <a:solidFill>
              <a:srgbClr val="00CC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1000" b="1" dirty="0">
                  <a:solidFill>
                    <a:schemeClr val="bg1"/>
                  </a:solidFill>
                </a:rPr>
                <a:t>iii) Respeto a la Diversidad Personal y Cultural</a:t>
              </a:r>
              <a:endParaRPr lang="es-MX" sz="1000" dirty="0">
                <a:solidFill>
                  <a:schemeClr val="bg1"/>
                </a:solidFill>
              </a:endParaRPr>
            </a:p>
          </p:txBody>
        </p:sp>
        <p:sp>
          <p:nvSpPr>
            <p:cNvPr id="92" name="20 Abrir llave"/>
            <p:cNvSpPr/>
            <p:nvPr/>
          </p:nvSpPr>
          <p:spPr bwMode="auto">
            <a:xfrm>
              <a:off x="1519114" y="4105949"/>
              <a:ext cx="45719" cy="98713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MX" sz="1000">
                <a:solidFill>
                  <a:schemeClr val="bg1"/>
                </a:solidFill>
              </a:endParaRPr>
            </a:p>
          </p:txBody>
        </p:sp>
        <p:sp>
          <p:nvSpPr>
            <p:cNvPr id="93" name="25 Rectángulo"/>
            <p:cNvSpPr/>
            <p:nvPr/>
          </p:nvSpPr>
          <p:spPr bwMode="auto">
            <a:xfrm>
              <a:off x="2435479" y="4059447"/>
              <a:ext cx="5079814" cy="208649"/>
            </a:xfrm>
            <a:prstGeom prst="rect">
              <a:avLst/>
            </a:prstGeom>
            <a:solidFill>
              <a:srgbClr val="00CC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b="1" dirty="0">
                  <a:solidFill>
                    <a:schemeClr val="bg1"/>
                  </a:solidFill>
                </a:rPr>
                <a:t>i) Perspectiva de Género</a:t>
              </a:r>
              <a:endParaRPr lang="es-MX" sz="1000" dirty="0">
                <a:solidFill>
                  <a:schemeClr val="bg1"/>
                </a:solidFill>
              </a:endParaRPr>
            </a:p>
          </p:txBody>
        </p:sp>
        <p:sp>
          <p:nvSpPr>
            <p:cNvPr id="94" name="23 Rectángulo"/>
            <p:cNvSpPr>
              <a:spLocks noChangeArrowheads="1"/>
            </p:cNvSpPr>
            <p:nvPr/>
          </p:nvSpPr>
          <p:spPr bwMode="auto">
            <a:xfrm rot="16200000">
              <a:off x="678258" y="4399463"/>
              <a:ext cx="115287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MX" altLang="es-MX" sz="1000" b="1" dirty="0">
                  <a:latin typeface="Arial" panose="020B0604020202020204" pitchFamily="34" charset="0"/>
                </a:rPr>
                <a:t>Un</a:t>
              </a:r>
              <a:r>
                <a:rPr lang="es-MX" altLang="es-MX" sz="10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r>
                <a:rPr lang="es-MX" altLang="es-MX" sz="1000" b="1" dirty="0">
                  <a:latin typeface="Arial" panose="020B0604020202020204" pitchFamily="34" charset="0"/>
                </a:rPr>
                <a:t>Principio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MX" altLang="es-MX" sz="1000" b="1" dirty="0">
                  <a:latin typeface="Arial" panose="020B0604020202020204" pitchFamily="34" charset="0"/>
                </a:rPr>
                <a:t>Transversal</a:t>
              </a:r>
            </a:p>
          </p:txBody>
        </p:sp>
        <p:sp>
          <p:nvSpPr>
            <p:cNvPr id="95" name="9 Rectángulo"/>
            <p:cNvSpPr/>
            <p:nvPr/>
          </p:nvSpPr>
          <p:spPr bwMode="auto">
            <a:xfrm rot="16200000">
              <a:off x="1706351" y="4406632"/>
              <a:ext cx="1005434" cy="308224"/>
            </a:xfrm>
            <a:prstGeom prst="rect">
              <a:avLst/>
            </a:prstGeom>
            <a:solidFill>
              <a:srgbClr val="00CC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b="1" dirty="0">
                  <a:solidFill>
                    <a:schemeClr val="bg1"/>
                  </a:solidFill>
                </a:rPr>
                <a:t>Derechos Humanos</a:t>
              </a:r>
              <a:endParaRPr lang="es-MX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97" name="22 Rectángulo"/>
          <p:cNvSpPr>
            <a:spLocks noChangeArrowheads="1"/>
          </p:cNvSpPr>
          <p:nvPr/>
        </p:nvSpPr>
        <p:spPr bwMode="auto">
          <a:xfrm>
            <a:off x="106410" y="1427252"/>
            <a:ext cx="12825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1000" b="1" dirty="0">
                <a:latin typeface="Arial" panose="020B0604020202020204" pitchFamily="34" charset="0"/>
              </a:rPr>
              <a:t>n Metas Operacionales</a:t>
            </a:r>
          </a:p>
        </p:txBody>
      </p:sp>
      <p:sp>
        <p:nvSpPr>
          <p:cNvPr id="98" name="4 Rectángulo"/>
          <p:cNvSpPr/>
          <p:nvPr/>
        </p:nvSpPr>
        <p:spPr bwMode="auto">
          <a:xfrm>
            <a:off x="2450196" y="1494525"/>
            <a:ext cx="1035050" cy="26556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1000" dirty="0">
                <a:solidFill>
                  <a:schemeClr val="bg1"/>
                </a:solidFill>
              </a:rPr>
              <a:t>G:D. abierto e incluyente</a:t>
            </a:r>
          </a:p>
        </p:txBody>
      </p:sp>
      <p:sp>
        <p:nvSpPr>
          <p:cNvPr id="99" name="5 Rectángulo"/>
          <p:cNvSpPr/>
          <p:nvPr/>
        </p:nvSpPr>
        <p:spPr bwMode="auto">
          <a:xfrm>
            <a:off x="3605896" y="1494524"/>
            <a:ext cx="858838" cy="27382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1000" dirty="0">
                <a:solidFill>
                  <a:schemeClr val="bg1"/>
                </a:solidFill>
              </a:rPr>
              <a:t>Plan Estratégico</a:t>
            </a:r>
          </a:p>
        </p:txBody>
      </p:sp>
      <p:sp>
        <p:nvSpPr>
          <p:cNvPr id="100" name="6 Rectángulo"/>
          <p:cNvSpPr/>
          <p:nvPr/>
        </p:nvSpPr>
        <p:spPr bwMode="auto">
          <a:xfrm>
            <a:off x="4652058" y="1494525"/>
            <a:ext cx="873126" cy="30109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1000" dirty="0">
                <a:solidFill>
                  <a:schemeClr val="bg1"/>
                </a:solidFill>
              </a:rPr>
              <a:t>Proyectos comunitarios</a:t>
            </a:r>
          </a:p>
        </p:txBody>
      </p:sp>
      <p:sp>
        <p:nvSpPr>
          <p:cNvPr id="101" name="7 Rectángulo"/>
          <p:cNvSpPr/>
          <p:nvPr/>
        </p:nvSpPr>
        <p:spPr bwMode="auto">
          <a:xfrm>
            <a:off x="5712508" y="1494524"/>
            <a:ext cx="954088" cy="27252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1000" dirty="0">
                <a:solidFill>
                  <a:schemeClr val="bg1"/>
                </a:solidFill>
              </a:rPr>
              <a:t>Colectividades activas</a:t>
            </a:r>
          </a:p>
        </p:txBody>
      </p:sp>
      <p:sp>
        <p:nvSpPr>
          <p:cNvPr id="102" name="8 Rectángulo"/>
          <p:cNvSpPr/>
          <p:nvPr/>
        </p:nvSpPr>
        <p:spPr bwMode="auto">
          <a:xfrm>
            <a:off x="6787246" y="1480930"/>
            <a:ext cx="1166638" cy="26712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1000" dirty="0">
                <a:solidFill>
                  <a:schemeClr val="bg1"/>
                </a:solidFill>
              </a:rPr>
              <a:t>Eval. y act. de planes </a:t>
            </a:r>
            <a:r>
              <a:rPr lang="es-MX" sz="1000" dirty="0" err="1">
                <a:solidFill>
                  <a:schemeClr val="bg1"/>
                </a:solidFill>
              </a:rPr>
              <a:t>est</a:t>
            </a:r>
            <a:r>
              <a:rPr lang="es-MX" sz="10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3" name="19 Abrir llave"/>
          <p:cNvSpPr/>
          <p:nvPr/>
        </p:nvSpPr>
        <p:spPr bwMode="auto">
          <a:xfrm>
            <a:off x="1475656" y="1413024"/>
            <a:ext cx="68263" cy="431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 sz="1000">
              <a:solidFill>
                <a:srgbClr val="7030A0"/>
              </a:solidFill>
            </a:endParaRPr>
          </a:p>
        </p:txBody>
      </p:sp>
      <p:grpSp>
        <p:nvGrpSpPr>
          <p:cNvPr id="104" name="Grupo 103"/>
          <p:cNvGrpSpPr/>
          <p:nvPr/>
        </p:nvGrpSpPr>
        <p:grpSpPr>
          <a:xfrm>
            <a:off x="262525" y="836712"/>
            <a:ext cx="7684109" cy="446465"/>
            <a:chOff x="52476" y="4301384"/>
            <a:chExt cx="8443142" cy="446465"/>
          </a:xfrm>
        </p:grpSpPr>
        <p:grpSp>
          <p:nvGrpSpPr>
            <p:cNvPr id="105" name="Grupo 104"/>
            <p:cNvGrpSpPr/>
            <p:nvPr/>
          </p:nvGrpSpPr>
          <p:grpSpPr>
            <a:xfrm>
              <a:off x="52476" y="4301384"/>
              <a:ext cx="7584145" cy="446465"/>
              <a:chOff x="654439" y="1181591"/>
              <a:chExt cx="7584145" cy="446465"/>
            </a:xfrm>
          </p:grpSpPr>
          <p:sp>
            <p:nvSpPr>
              <p:cNvPr id="107" name="22 Rectángulo"/>
              <p:cNvSpPr>
                <a:spLocks noChangeArrowheads="1"/>
              </p:cNvSpPr>
              <p:nvPr/>
            </p:nvSpPr>
            <p:spPr bwMode="auto">
              <a:xfrm>
                <a:off x="654439" y="1212642"/>
                <a:ext cx="128255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s-MX" altLang="es-MX" sz="1000" b="1" dirty="0">
                    <a:latin typeface="Arial" panose="020B0604020202020204" pitchFamily="34" charset="0"/>
                  </a:rPr>
                  <a:t>N Fines Intermedios</a:t>
                </a:r>
              </a:p>
            </p:txBody>
          </p:sp>
          <p:sp>
            <p:nvSpPr>
              <p:cNvPr id="108" name="4 Rectángulo"/>
              <p:cNvSpPr/>
              <p:nvPr/>
            </p:nvSpPr>
            <p:spPr bwMode="auto">
              <a:xfrm>
                <a:off x="3014432" y="1196256"/>
                <a:ext cx="1024064" cy="4318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s-MX" sz="1000" dirty="0">
                    <a:solidFill>
                      <a:schemeClr val="bg1"/>
                    </a:solidFill>
                  </a:rPr>
                  <a:t>Organización Autogestiva</a:t>
                </a:r>
              </a:p>
            </p:txBody>
          </p:sp>
          <p:sp>
            <p:nvSpPr>
              <p:cNvPr id="109" name="5 Rectángulo"/>
              <p:cNvSpPr/>
              <p:nvPr/>
            </p:nvSpPr>
            <p:spPr bwMode="auto">
              <a:xfrm>
                <a:off x="4075761" y="1196256"/>
                <a:ext cx="1135200" cy="4318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s-MX" sz="1000" dirty="0">
                    <a:solidFill>
                      <a:schemeClr val="bg1"/>
                    </a:solidFill>
                  </a:rPr>
                  <a:t>Auto determinación personal- social</a:t>
                </a:r>
              </a:p>
            </p:txBody>
          </p:sp>
          <p:sp>
            <p:nvSpPr>
              <p:cNvPr id="110" name="6 Rectángulo"/>
              <p:cNvSpPr/>
              <p:nvPr/>
            </p:nvSpPr>
            <p:spPr bwMode="auto">
              <a:xfrm>
                <a:off x="5285490" y="1185028"/>
                <a:ext cx="977900" cy="4318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s-MX" sz="1000" dirty="0">
                    <a:solidFill>
                      <a:schemeClr val="bg1"/>
                    </a:solidFill>
                  </a:rPr>
                  <a:t>Prácticas sustentables</a:t>
                </a:r>
              </a:p>
            </p:txBody>
          </p:sp>
          <p:sp>
            <p:nvSpPr>
              <p:cNvPr id="111" name="7 Rectángulo"/>
              <p:cNvSpPr/>
              <p:nvPr/>
            </p:nvSpPr>
            <p:spPr bwMode="auto">
              <a:xfrm>
                <a:off x="6327458" y="1185028"/>
                <a:ext cx="1035051" cy="4318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s-MX" sz="1000" dirty="0">
                    <a:solidFill>
                      <a:schemeClr val="bg1"/>
                    </a:solidFill>
                  </a:rPr>
                  <a:t>Ejercicio de  sus derechos</a:t>
                </a:r>
              </a:p>
            </p:txBody>
          </p:sp>
          <p:sp>
            <p:nvSpPr>
              <p:cNvPr id="112" name="8 Rectángulo"/>
              <p:cNvSpPr/>
              <p:nvPr/>
            </p:nvSpPr>
            <p:spPr bwMode="auto">
              <a:xfrm>
                <a:off x="7459191" y="1183377"/>
                <a:ext cx="779393" cy="4318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s-MX" sz="1000" dirty="0">
                    <a:solidFill>
                      <a:schemeClr val="bg1"/>
                    </a:solidFill>
                  </a:rPr>
                  <a:t>Equidad e inclusión</a:t>
                </a:r>
              </a:p>
            </p:txBody>
          </p:sp>
          <p:sp>
            <p:nvSpPr>
              <p:cNvPr id="113" name="19 Abrir llave"/>
              <p:cNvSpPr/>
              <p:nvPr/>
            </p:nvSpPr>
            <p:spPr bwMode="auto">
              <a:xfrm>
                <a:off x="2006626" y="1181591"/>
                <a:ext cx="68263" cy="431800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s-MX" sz="10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6" name="8 Rectángulo"/>
            <p:cNvSpPr/>
            <p:nvPr/>
          </p:nvSpPr>
          <p:spPr bwMode="auto">
            <a:xfrm>
              <a:off x="7706748" y="4304821"/>
              <a:ext cx="788870" cy="431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000" dirty="0">
                  <a:solidFill>
                    <a:schemeClr val="bg1"/>
                  </a:solidFill>
                </a:rPr>
                <a:t>Visión de futuro</a:t>
              </a:r>
            </a:p>
          </p:txBody>
        </p:sp>
      </p:grpSp>
      <p:pic>
        <p:nvPicPr>
          <p:cNvPr id="60" name="Imagen 5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311" y="3315192"/>
            <a:ext cx="918399" cy="123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79689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615406"/>
              </p:ext>
            </p:extLst>
          </p:nvPr>
        </p:nvGraphicFramePr>
        <p:xfrm>
          <a:off x="1043608" y="836710"/>
          <a:ext cx="7128791" cy="51240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81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8181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7977">
                <a:tc rowSpan="11">
                  <a:txBody>
                    <a:bodyPr/>
                    <a:lstStyle/>
                    <a:p>
                      <a:pPr marL="228600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solidFill>
                            <a:schemeClr val="tx1"/>
                          </a:solidFill>
                          <a:effectLst/>
                        </a:rPr>
                        <a:t>¿Características de Comunidad DIFerente?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noFill/>
                  </a:tcPr>
                </a:tc>
                <a:tc rowSpan="11">
                  <a:txBody>
                    <a:bodyPr/>
                    <a:lstStyle/>
                    <a:p>
                      <a:pPr marL="228600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2400" dirty="0">
                          <a:solidFill>
                            <a:schemeClr val="tx1"/>
                          </a:solidFill>
                          <a:effectLst/>
                        </a:rPr>
                        <a:t>Protagonismo</a:t>
                      </a:r>
                      <a:r>
                        <a:rPr lang="es-MX" sz="1800" dirty="0">
                          <a:solidFill>
                            <a:schemeClr val="tx1"/>
                          </a:solidFill>
                          <a:effectLst/>
                        </a:rPr>
                        <a:t> de la Comunidad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79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800" b="1" dirty="0">
                          <a:effectLst/>
                        </a:rPr>
                        <a:t>Participación y organización </a:t>
                      </a:r>
                      <a:r>
                        <a:rPr lang="es-MX" sz="2400" b="1" dirty="0">
                          <a:effectLst/>
                        </a:rPr>
                        <a:t>abiertas y democráticas</a:t>
                      </a:r>
                      <a:endParaRPr lang="es-MX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79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800" b="1" dirty="0">
                          <a:effectLst/>
                        </a:rPr>
                        <a:t>Análisis y reflexión </a:t>
                      </a:r>
                      <a:r>
                        <a:rPr lang="es-MX" sz="2400" b="1" dirty="0">
                          <a:effectLst/>
                        </a:rPr>
                        <a:t>críticas</a:t>
                      </a:r>
                      <a:r>
                        <a:rPr lang="es-MX" sz="1800" b="1" dirty="0">
                          <a:effectLst/>
                        </a:rPr>
                        <a:t> del entorno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79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800" b="1" dirty="0">
                          <a:effectLst/>
                        </a:rPr>
                        <a:t>Visión y abordaje </a:t>
                      </a:r>
                      <a:r>
                        <a:rPr lang="es-MX" sz="2400" b="1" dirty="0">
                          <a:effectLst/>
                        </a:rPr>
                        <a:t>integral</a:t>
                      </a:r>
                      <a:r>
                        <a:rPr lang="es-MX" sz="1800" b="1" dirty="0">
                          <a:effectLst/>
                        </a:rPr>
                        <a:t> de su situación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68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2400" b="1" dirty="0">
                          <a:effectLst/>
                        </a:rPr>
                        <a:t>Respeto, protección y hacer realidad </a:t>
                      </a:r>
                      <a:r>
                        <a:rPr lang="es-MX" sz="1800" b="1" dirty="0">
                          <a:effectLst/>
                        </a:rPr>
                        <a:t>los Derechos Humanos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79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800" b="1" dirty="0">
                          <a:effectLst/>
                        </a:rPr>
                        <a:t>Desarrollo de capacidades </a:t>
                      </a:r>
                      <a:r>
                        <a:rPr lang="es-MX" sz="2400" b="1" dirty="0">
                          <a:effectLst/>
                        </a:rPr>
                        <a:t>individuales y colectivas </a:t>
                      </a:r>
                      <a:endParaRPr lang="es-MX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79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effectLst/>
                        </a:rPr>
                        <a:t>Implementación de un </a:t>
                      </a:r>
                      <a:r>
                        <a:rPr lang="es-MX" sz="2400" b="1" dirty="0">
                          <a:effectLst/>
                        </a:rPr>
                        <a:t>Proceso educativo formativo</a:t>
                      </a:r>
                      <a:endParaRPr lang="es-MX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421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800" b="1" dirty="0">
                          <a:effectLst/>
                        </a:rPr>
                        <a:t>Empoderamiento de </a:t>
                      </a:r>
                      <a:r>
                        <a:rPr lang="es-MX" sz="2400" b="1" dirty="0">
                          <a:effectLst/>
                        </a:rPr>
                        <a:t>mujeres y hombres</a:t>
                      </a:r>
                      <a:endParaRPr lang="es-MX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79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2400" b="1" dirty="0">
                          <a:effectLst/>
                        </a:rPr>
                        <a:t>Gestión colectiva </a:t>
                      </a:r>
                      <a:r>
                        <a:rPr lang="es-MX" sz="1800" b="1" dirty="0">
                          <a:effectLst/>
                        </a:rPr>
                        <a:t>del desarrollo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79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2400" b="1" dirty="0">
                          <a:effectLst/>
                        </a:rPr>
                        <a:t>Corresponsabilidad</a:t>
                      </a:r>
                      <a:endParaRPr lang="es-MX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2566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800" b="1" dirty="0">
                          <a:effectLst/>
                        </a:rPr>
                        <a:t>Proceso </a:t>
                      </a:r>
                      <a:r>
                        <a:rPr lang="es-MX" sz="2400" b="1" dirty="0">
                          <a:effectLst/>
                        </a:rPr>
                        <a:t>Sostenible</a:t>
                      </a:r>
                      <a:r>
                        <a:rPr lang="es-MX" sz="1800" b="1" dirty="0">
                          <a:effectLst/>
                        </a:rPr>
                        <a:t> en el tiempo.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96357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35277" y="332656"/>
            <a:ext cx="6520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Lo esperado para Comunidad DIFerente</a:t>
            </a:r>
            <a:endParaRPr lang="es-MX" sz="2800" dirty="0"/>
          </a:p>
        </p:txBody>
      </p:sp>
      <p:sp>
        <p:nvSpPr>
          <p:cNvPr id="8" name="7 CuadroTexto"/>
          <p:cNvSpPr txBox="1"/>
          <p:nvPr/>
        </p:nvSpPr>
        <p:spPr>
          <a:xfrm>
            <a:off x="467544" y="855876"/>
            <a:ext cx="8352928" cy="5262979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 rtlCol="0" anchor="b">
            <a:spAutoFit/>
          </a:bodyPr>
          <a:lstStyle/>
          <a:p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Grupos de Desarrollo</a:t>
            </a:r>
            <a:r>
              <a:rPr lang="es-MX" sz="2400" b="1" dirty="0"/>
              <a:t>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b="1" dirty="0"/>
              <a:t>Con Visión de futuro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b="1" dirty="0"/>
              <a:t>Proactivos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b="1" dirty="0"/>
              <a:t>Enfocados al bien común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b="1" dirty="0"/>
              <a:t>Equitativos e igualitarios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b="1" dirty="0"/>
              <a:t>Incluyentes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b="1" dirty="0"/>
              <a:t>Organizados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b="1" dirty="0"/>
              <a:t>Participativos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b="1" dirty="0" err="1"/>
              <a:t>Autogestivos</a:t>
            </a:r>
            <a:r>
              <a:rPr lang="es-MX" sz="2400" b="1" dirty="0"/>
              <a:t> (analizan, valoran alternativas, toman decisiones)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b="1" dirty="0"/>
              <a:t>Ejercen sus derechos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b="1" dirty="0"/>
              <a:t>Empoderados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b="1" dirty="0"/>
              <a:t>Se identifican como sujetos de su propio desarrollo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b="1" dirty="0"/>
              <a:t>Con Prácticas Sustentables</a:t>
            </a:r>
          </a:p>
        </p:txBody>
      </p:sp>
      <p:sp>
        <p:nvSpPr>
          <p:cNvPr id="4" name="Rectángulo 3"/>
          <p:cNvSpPr/>
          <p:nvPr/>
        </p:nvSpPr>
        <p:spPr>
          <a:xfrm>
            <a:off x="7020272" y="1340768"/>
            <a:ext cx="1656184" cy="2246769"/>
          </a:xfrm>
          <a:prstGeom prst="rect">
            <a:avLst/>
          </a:prstGeom>
          <a:ln/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s-MX" sz="1400" b="1" dirty="0">
                <a:latin typeface="Arial" panose="020B0604020202020204" pitchFamily="34" charset="0"/>
              </a:rPr>
              <a:t>El impacto es el cambio inducido por un proyecto sostenido en el tiempo y en muchos casos extendido a grupos no involucrados en este </a:t>
            </a:r>
          </a:p>
        </p:txBody>
      </p:sp>
    </p:spTree>
    <p:extLst>
      <p:ext uri="{BB962C8B-B14F-4D97-AF65-F5344CB8AC3E}">
        <p14:creationId xmlns:p14="http://schemas.microsoft.com/office/powerpoint/2010/main" val="183100762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11560" y="908720"/>
            <a:ext cx="7984677" cy="426270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>
            <a:spAutoFit/>
          </a:bodyPr>
          <a:lstStyle/>
          <a:p>
            <a:r>
              <a:rPr lang="es-MX" sz="2600" b="1" dirty="0"/>
              <a:t>Promover Comunidad DIFerente requiere:</a:t>
            </a:r>
          </a:p>
          <a:p>
            <a:endParaRPr lang="es-MX" sz="2600" b="1" dirty="0"/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s-MX" sz="2400" i="1" dirty="0"/>
              <a:t> </a:t>
            </a:r>
            <a:r>
              <a:rPr lang="es-MX" sz="2400" b="1" i="1" dirty="0"/>
              <a:t>Voluntad política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s-MX" sz="2000" b="1" i="1" dirty="0"/>
              <a:t>Voluntad</a:t>
            </a:r>
            <a:r>
              <a:rPr lang="es-MX" sz="2000" i="1" dirty="0"/>
              <a:t> expresa </a:t>
            </a:r>
            <a:r>
              <a:rPr lang="es-MX" sz="2000" dirty="0"/>
              <a:t>de la</a:t>
            </a:r>
            <a:r>
              <a:rPr lang="es-MX" sz="2000" b="1" dirty="0"/>
              <a:t> comunidad </a:t>
            </a:r>
            <a:r>
              <a:rPr lang="es-MX" sz="2000" dirty="0"/>
              <a:t>para participar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s-MX" sz="2000" i="1" dirty="0"/>
              <a:t>Recursos</a:t>
            </a:r>
            <a:r>
              <a:rPr lang="es-MX" sz="2000" dirty="0"/>
              <a:t> humanos, materiales y financieros 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s-MX" sz="2000" i="1" dirty="0"/>
              <a:t>Programa de Capacitación y desarrollo a equipos operativos </a:t>
            </a:r>
            <a:r>
              <a:rPr lang="es-MX" sz="2000" dirty="0"/>
              <a:t>de SEDIF y SMDIF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s-MX" sz="2000" i="1" dirty="0"/>
              <a:t> Estrategia de  Acompañamiento institucional pertinente a los procesos       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s-MX" sz="2000" i="1" dirty="0"/>
              <a:t>Coordinación efectiva </a:t>
            </a:r>
            <a:r>
              <a:rPr lang="es-MX" sz="2000" dirty="0"/>
              <a:t>con sectores públicos y   privados</a:t>
            </a:r>
          </a:p>
        </p:txBody>
      </p:sp>
    </p:spTree>
    <p:extLst>
      <p:ext uri="{BB962C8B-B14F-4D97-AF65-F5344CB8AC3E}">
        <p14:creationId xmlns:p14="http://schemas.microsoft.com/office/powerpoint/2010/main" val="381292034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123727" y="3910153"/>
            <a:ext cx="4968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¡Muchas Gracias!</a:t>
            </a:r>
          </a:p>
        </p:txBody>
      </p: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2123727" y="1700808"/>
            <a:ext cx="4968875" cy="1511300"/>
            <a:chOff x="2608" y="2251"/>
            <a:chExt cx="2495" cy="680"/>
          </a:xfrm>
        </p:grpSpPr>
        <p:grpSp>
          <p:nvGrpSpPr>
            <p:cNvPr id="5" name="Group 58"/>
            <p:cNvGrpSpPr>
              <a:grpSpLocks/>
            </p:cNvGrpSpPr>
            <p:nvPr/>
          </p:nvGrpSpPr>
          <p:grpSpPr bwMode="auto">
            <a:xfrm>
              <a:off x="2699" y="2296"/>
              <a:ext cx="591" cy="541"/>
              <a:chOff x="158" y="313"/>
              <a:chExt cx="4368" cy="4202"/>
            </a:xfrm>
          </p:grpSpPr>
          <p:sp>
            <p:nvSpPr>
              <p:cNvPr id="10" name="AutoShape 59"/>
              <p:cNvSpPr>
                <a:spLocks noChangeArrowheads="1"/>
              </p:cNvSpPr>
              <p:nvPr/>
            </p:nvSpPr>
            <p:spPr bwMode="auto">
              <a:xfrm rot="7592516">
                <a:off x="291" y="2568"/>
                <a:ext cx="2619" cy="1276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1" name="Oval 60"/>
              <p:cNvSpPr>
                <a:spLocks noChangeArrowheads="1"/>
              </p:cNvSpPr>
              <p:nvPr/>
            </p:nvSpPr>
            <p:spPr bwMode="auto">
              <a:xfrm rot="16399360">
                <a:off x="1033" y="980"/>
                <a:ext cx="2428" cy="1094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es-MX" altLang="es-MX"/>
              </a:p>
            </p:txBody>
          </p:sp>
          <p:sp>
            <p:nvSpPr>
              <p:cNvPr id="12" name="AutoShape 61"/>
              <p:cNvSpPr>
                <a:spLocks noChangeArrowheads="1"/>
              </p:cNvSpPr>
              <p:nvPr/>
            </p:nvSpPr>
            <p:spPr bwMode="auto">
              <a:xfrm>
                <a:off x="2286" y="948"/>
                <a:ext cx="1352" cy="1443"/>
              </a:xfrm>
              <a:prstGeom prst="pentagon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/>
              <a:lstStyle/>
              <a:p>
                <a:pPr algn="ctr" eaLnBrk="0" hangingPunct="0"/>
                <a:endParaRPr lang="es-MX" altLang="es-MX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13" name="Oval 62"/>
              <p:cNvSpPr>
                <a:spLocks noChangeArrowheads="1"/>
              </p:cNvSpPr>
              <p:nvPr/>
            </p:nvSpPr>
            <p:spPr bwMode="auto">
              <a:xfrm rot="12095664">
                <a:off x="158" y="1377"/>
                <a:ext cx="2210" cy="1178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4" name="AutoShape 63"/>
              <p:cNvSpPr>
                <a:spLocks noChangeArrowheads="1"/>
              </p:cNvSpPr>
              <p:nvPr/>
            </p:nvSpPr>
            <p:spPr bwMode="auto">
              <a:xfrm rot="7592516">
                <a:off x="291" y="2568"/>
                <a:ext cx="2619" cy="1276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5" name="Oval 64"/>
              <p:cNvSpPr>
                <a:spLocks noChangeArrowheads="1"/>
              </p:cNvSpPr>
              <p:nvPr/>
            </p:nvSpPr>
            <p:spPr bwMode="auto">
              <a:xfrm rot="19992122">
                <a:off x="2224" y="1361"/>
                <a:ext cx="2302" cy="1178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6" name="Oval 65"/>
              <p:cNvSpPr>
                <a:spLocks noChangeArrowheads="1"/>
              </p:cNvSpPr>
              <p:nvPr/>
            </p:nvSpPr>
            <p:spPr bwMode="auto">
              <a:xfrm rot="-3189177">
                <a:off x="1940" y="1428"/>
                <a:ext cx="1619" cy="801"/>
              </a:xfrm>
              <a:prstGeom prst="ellipse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/>
              <a:lstStyle/>
              <a:p>
                <a:pPr eaLnBrk="0" hangingPunct="0"/>
                <a:endParaRPr lang="es-MX" altLang="es-MX" sz="1200"/>
              </a:p>
            </p:txBody>
          </p:sp>
          <p:sp>
            <p:nvSpPr>
              <p:cNvPr id="17" name="Oval 66"/>
              <p:cNvSpPr>
                <a:spLocks noChangeArrowheads="1"/>
              </p:cNvSpPr>
              <p:nvPr/>
            </p:nvSpPr>
            <p:spPr bwMode="auto">
              <a:xfrm rot="-7598887">
                <a:off x="901" y="1455"/>
                <a:ext cx="1610" cy="761"/>
              </a:xfrm>
              <a:prstGeom prst="ellipse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8" name="Oval 67"/>
              <p:cNvSpPr>
                <a:spLocks noChangeArrowheads="1"/>
              </p:cNvSpPr>
              <p:nvPr/>
            </p:nvSpPr>
            <p:spPr bwMode="auto">
              <a:xfrm rot="-11844700">
                <a:off x="867" y="2395"/>
                <a:ext cx="1306" cy="863"/>
              </a:xfrm>
              <a:prstGeom prst="ellipse">
                <a:avLst/>
              </a:prstGeom>
              <a:solidFill>
                <a:srgbClr val="CC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280552" dir="5088334" algn="ctr" rotWithShape="0">
                        <a:srgbClr val="99CCFF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9" name="Oval 68"/>
              <p:cNvSpPr>
                <a:spLocks noChangeArrowheads="1"/>
              </p:cNvSpPr>
              <p:nvPr/>
            </p:nvSpPr>
            <p:spPr bwMode="auto">
              <a:xfrm rot="997161">
                <a:off x="2343" y="2397"/>
                <a:ext cx="1463" cy="904"/>
              </a:xfrm>
              <a:prstGeom prst="ellipse">
                <a:avLst/>
              </a:prstGeom>
              <a:solidFill>
                <a:srgbClr val="FF6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" name="Oval 69"/>
              <p:cNvSpPr>
                <a:spLocks noChangeArrowheads="1"/>
              </p:cNvSpPr>
              <p:nvPr/>
            </p:nvSpPr>
            <p:spPr bwMode="auto">
              <a:xfrm rot="-16200000">
                <a:off x="1518" y="3029"/>
                <a:ext cx="1464" cy="717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1" name="Oval 70"/>
              <p:cNvSpPr>
                <a:spLocks noChangeArrowheads="1"/>
              </p:cNvSpPr>
              <p:nvPr/>
            </p:nvSpPr>
            <p:spPr bwMode="auto">
              <a:xfrm>
                <a:off x="1974" y="2226"/>
                <a:ext cx="572" cy="603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grpSp>
          <p:nvGrpSpPr>
            <p:cNvPr id="6" name="Group 71"/>
            <p:cNvGrpSpPr>
              <a:grpSpLocks/>
            </p:cNvGrpSpPr>
            <p:nvPr/>
          </p:nvGrpSpPr>
          <p:grpSpPr bwMode="auto">
            <a:xfrm>
              <a:off x="3061" y="2710"/>
              <a:ext cx="1950" cy="130"/>
              <a:chOff x="1128" y="2016"/>
              <a:chExt cx="3816" cy="414"/>
            </a:xfrm>
          </p:grpSpPr>
          <p:sp>
            <p:nvSpPr>
              <p:cNvPr id="8" name="WordArt 72"/>
              <p:cNvSpPr>
                <a:spLocks noChangeArrowheads="1" noChangeShapeType="1"/>
              </p:cNvSpPr>
              <p:nvPr/>
            </p:nvSpPr>
            <p:spPr bwMode="auto">
              <a:xfrm>
                <a:off x="3216" y="2016"/>
                <a:ext cx="624" cy="414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s-MX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accent2"/>
                    </a:solidFill>
                    <a:latin typeface="Arial Black" panose="020B0A04020102020204" pitchFamily="34" charset="0"/>
                  </a:rPr>
                  <a:t>DIF</a:t>
                </a:r>
              </a:p>
            </p:txBody>
          </p:sp>
          <p:sp>
            <p:nvSpPr>
              <p:cNvPr id="9" name="WordArt 73"/>
              <p:cNvSpPr>
                <a:spLocks noChangeArrowheads="1" noChangeShapeType="1"/>
              </p:cNvSpPr>
              <p:nvPr/>
            </p:nvSpPr>
            <p:spPr bwMode="auto">
              <a:xfrm>
                <a:off x="1128" y="2016"/>
                <a:ext cx="3816" cy="414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s-MX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accent2"/>
                    </a:solidFill>
                    <a:latin typeface="Arial Black" panose="020B0A04020102020204" pitchFamily="34" charset="0"/>
                  </a:rPr>
                  <a:t>Comunidad         </a:t>
                </a:r>
                <a:r>
                  <a:rPr lang="es-MX" kern="10" dirty="0" err="1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accent2"/>
                    </a:solidFill>
                    <a:latin typeface="Arial Black" panose="020B0A04020102020204" pitchFamily="34" charset="0"/>
                  </a:rPr>
                  <a:t>erente</a:t>
                </a:r>
                <a:endParaRPr lang="es-MX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accent2"/>
                  </a:solidFill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7" name="AutoShape 74"/>
            <p:cNvSpPr>
              <a:spLocks noChangeArrowheads="1"/>
            </p:cNvSpPr>
            <p:nvPr/>
          </p:nvSpPr>
          <p:spPr bwMode="auto">
            <a:xfrm>
              <a:off x="2608" y="2251"/>
              <a:ext cx="2495" cy="6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371931586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87624" y="1124744"/>
            <a:ext cx="2386608" cy="4525963"/>
          </a:xfrm>
        </p:spPr>
        <p:txBody>
          <a:bodyPr>
            <a:normAutofit lnSpcReduction="10000"/>
          </a:bodyPr>
          <a:lstStyle/>
          <a:p>
            <a:r>
              <a:rPr lang="es-MX" dirty="0"/>
              <a:t>BC</a:t>
            </a:r>
          </a:p>
          <a:p>
            <a:r>
              <a:rPr lang="es-MX" dirty="0"/>
              <a:t>TAB</a:t>
            </a:r>
          </a:p>
          <a:p>
            <a:r>
              <a:rPr lang="es-MX" dirty="0"/>
              <a:t>MICH</a:t>
            </a:r>
          </a:p>
          <a:p>
            <a:r>
              <a:rPr lang="es-MX" dirty="0"/>
              <a:t>SIN</a:t>
            </a:r>
          </a:p>
          <a:p>
            <a:r>
              <a:rPr lang="es-MX" dirty="0"/>
              <a:t>MOR</a:t>
            </a:r>
          </a:p>
          <a:p>
            <a:r>
              <a:rPr lang="es-MX" dirty="0"/>
              <a:t>CHIH</a:t>
            </a:r>
          </a:p>
          <a:p>
            <a:r>
              <a:rPr lang="es-MX" dirty="0"/>
              <a:t>GRO</a:t>
            </a:r>
          </a:p>
          <a:p>
            <a:r>
              <a:rPr lang="es-MX" dirty="0"/>
              <a:t>JAL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3862264" y="1124744"/>
            <a:ext cx="238660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YUC</a:t>
            </a:r>
          </a:p>
          <a:p>
            <a:r>
              <a:rPr lang="es-MX" dirty="0"/>
              <a:t>DGO</a:t>
            </a:r>
          </a:p>
          <a:p>
            <a:r>
              <a:rPr lang="es-MX" dirty="0"/>
              <a:t>HGO</a:t>
            </a:r>
          </a:p>
          <a:p>
            <a:r>
              <a:rPr lang="es-MX" dirty="0"/>
              <a:t>COL</a:t>
            </a:r>
          </a:p>
          <a:p>
            <a:r>
              <a:rPr lang="es-MX" dirty="0"/>
              <a:t>COAH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043608" y="548680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SEDIF PAR LA COMISIÓN 2017</a:t>
            </a: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084168" y="1124744"/>
            <a:ext cx="238660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000" dirty="0"/>
              <a:t>13 DE FEBRERO 2017, PRIMER SESIÓN</a:t>
            </a:r>
          </a:p>
          <a:p>
            <a:endParaRPr lang="es-MX" sz="2000" dirty="0"/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9949691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385762" y="984250"/>
            <a:ext cx="8415338" cy="219076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altLang="es-MX" sz="1800">
                <a:latin typeface="Arial Narrow" panose="020B0606020202030204" pitchFamily="34" charset="0"/>
              </a:rPr>
              <a:t>Permanente y cerrada</a:t>
            </a: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 rot="16200000">
            <a:off x="-1120502" y="3063601"/>
            <a:ext cx="5936704" cy="266701"/>
          </a:xfrm>
          <a:prstGeom prst="rect">
            <a:avLst/>
          </a:prstGeom>
          <a:solidFill>
            <a:srgbClr val="9DC5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altLang="es-MX" sz="1800">
                <a:latin typeface="Arial Narrow" panose="020B0606020202030204" pitchFamily="34" charset="0"/>
              </a:rPr>
              <a:t>Orientar</a:t>
            </a:r>
          </a:p>
        </p:txBody>
      </p:sp>
      <p:sp>
        <p:nvSpPr>
          <p:cNvPr id="131079" name="Rectangle 7"/>
          <p:cNvSpPr>
            <a:spLocks noChangeArrowheads="1"/>
          </p:cNvSpPr>
          <p:nvPr/>
        </p:nvSpPr>
        <p:spPr bwMode="auto">
          <a:xfrm rot="16200000">
            <a:off x="-739175" y="3075043"/>
            <a:ext cx="5935118" cy="242232"/>
          </a:xfrm>
          <a:prstGeom prst="rect">
            <a:avLst/>
          </a:prstGeom>
          <a:solidFill>
            <a:srgbClr val="D1E4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altLang="es-MX" sz="1800">
                <a:latin typeface="Arial Narrow" panose="020B0606020202030204" pitchFamily="34" charset="0"/>
              </a:rPr>
              <a:t>Informar</a:t>
            </a:r>
          </a:p>
        </p:txBody>
      </p:sp>
      <p:sp>
        <p:nvSpPr>
          <p:cNvPr id="131080" name="Rectangle 8"/>
          <p:cNvSpPr>
            <a:spLocks noChangeArrowheads="1"/>
          </p:cNvSpPr>
          <p:nvPr/>
        </p:nvSpPr>
        <p:spPr bwMode="auto">
          <a:xfrm rot="16200000">
            <a:off x="-1574527" y="3066776"/>
            <a:ext cx="5936704" cy="260351"/>
          </a:xfrm>
          <a:prstGeom prst="rect">
            <a:avLst/>
          </a:prstGeom>
          <a:solidFill>
            <a:srgbClr val="75AD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altLang="es-MX" sz="1800">
                <a:latin typeface="Arial Narrow" panose="020B0606020202030204" pitchFamily="34" charset="0"/>
              </a:rPr>
              <a:t>Habilitar</a:t>
            </a:r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 rot="5400000">
            <a:off x="4318110" y="3067335"/>
            <a:ext cx="5935118" cy="257647"/>
          </a:xfrm>
          <a:prstGeom prst="rect">
            <a:avLst/>
          </a:prstGeom>
          <a:solidFill>
            <a:srgbClr val="9FFF9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altLang="es-MX" sz="1800">
                <a:latin typeface="Arial Narrow" panose="020B0606020202030204" pitchFamily="34" charset="0"/>
              </a:rPr>
              <a:t>Fortalecimiento de la Economía</a:t>
            </a:r>
          </a:p>
        </p:txBody>
      </p:sp>
      <p:sp>
        <p:nvSpPr>
          <p:cNvPr id="131082" name="Rectangle 10"/>
          <p:cNvSpPr>
            <a:spLocks noChangeArrowheads="1"/>
          </p:cNvSpPr>
          <p:nvPr/>
        </p:nvSpPr>
        <p:spPr bwMode="auto">
          <a:xfrm rot="5400000">
            <a:off x="5704717" y="3067335"/>
            <a:ext cx="5935118" cy="257647"/>
          </a:xfrm>
          <a:prstGeom prst="rect">
            <a:avLst/>
          </a:prstGeom>
          <a:solidFill>
            <a:srgbClr val="00A8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altLang="es-MX" sz="1800">
                <a:latin typeface="Arial Narrow" panose="020B0606020202030204" pitchFamily="34" charset="0"/>
              </a:rPr>
              <a:t>Mej. de la Comunidad y Viv.</a:t>
            </a:r>
          </a:p>
        </p:txBody>
      </p:sp>
      <p:grpSp>
        <p:nvGrpSpPr>
          <p:cNvPr id="131083" name="Group 11"/>
          <p:cNvGrpSpPr>
            <a:grpSpLocks/>
          </p:cNvGrpSpPr>
          <p:nvPr/>
        </p:nvGrpSpPr>
        <p:grpSpPr bwMode="auto">
          <a:xfrm>
            <a:off x="6799263" y="228600"/>
            <a:ext cx="432534" cy="5935118"/>
            <a:chOff x="4323" y="1152"/>
            <a:chExt cx="237" cy="1872"/>
          </a:xfrm>
        </p:grpSpPr>
        <p:sp>
          <p:nvSpPr>
            <p:cNvPr id="131084" name="Rectangle 12"/>
            <p:cNvSpPr>
              <a:spLocks noChangeArrowheads="1"/>
            </p:cNvSpPr>
            <p:nvPr/>
          </p:nvSpPr>
          <p:spPr bwMode="auto">
            <a:xfrm rot="5400000">
              <a:off x="3458" y="2017"/>
              <a:ext cx="1872" cy="141"/>
            </a:xfrm>
            <a:prstGeom prst="rect">
              <a:avLst/>
            </a:prstGeom>
            <a:solidFill>
              <a:srgbClr val="C9FFC9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altLang="es-MX" sz="1800">
                  <a:latin typeface="Arial Narrow" panose="020B0606020202030204" pitchFamily="34" charset="0"/>
                </a:rPr>
                <a:t>Alimentación</a:t>
              </a:r>
            </a:p>
          </p:txBody>
        </p:sp>
        <p:sp>
          <p:nvSpPr>
            <p:cNvPr id="131085" name="Line 13"/>
            <p:cNvSpPr>
              <a:spLocks noChangeShapeType="1"/>
            </p:cNvSpPr>
            <p:nvPr/>
          </p:nvSpPr>
          <p:spPr bwMode="auto">
            <a:xfrm>
              <a:off x="4416" y="21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grpSp>
        <p:nvGrpSpPr>
          <p:cNvPr id="131086" name="Group 14"/>
          <p:cNvGrpSpPr>
            <a:grpSpLocks/>
          </p:cNvGrpSpPr>
          <p:nvPr/>
        </p:nvGrpSpPr>
        <p:grpSpPr bwMode="auto">
          <a:xfrm>
            <a:off x="7606556" y="228600"/>
            <a:ext cx="524662" cy="5935118"/>
            <a:chOff x="4848" y="1152"/>
            <a:chExt cx="288" cy="1872"/>
          </a:xfrm>
        </p:grpSpPr>
        <p:sp>
          <p:nvSpPr>
            <p:cNvPr id="131087" name="Rectangle 15"/>
            <p:cNvSpPr>
              <a:spLocks noChangeArrowheads="1"/>
            </p:cNvSpPr>
            <p:nvPr/>
          </p:nvSpPr>
          <p:spPr bwMode="auto">
            <a:xfrm rot="5400000">
              <a:off x="3983" y="2017"/>
              <a:ext cx="1872" cy="141"/>
            </a:xfrm>
            <a:prstGeom prst="rect">
              <a:avLst/>
            </a:prstGeom>
            <a:solidFill>
              <a:srgbClr val="9FF5A5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altLang="es-MX" sz="1800">
                  <a:latin typeface="Arial Narrow" panose="020B0606020202030204" pitchFamily="34" charset="0"/>
                </a:rPr>
                <a:t>Promoción de la Salud</a:t>
              </a:r>
            </a:p>
          </p:txBody>
        </p:sp>
        <p:sp>
          <p:nvSpPr>
            <p:cNvPr id="131088" name="Line 16"/>
            <p:cNvSpPr>
              <a:spLocks noChangeShapeType="1"/>
            </p:cNvSpPr>
            <p:nvPr/>
          </p:nvSpPr>
          <p:spPr bwMode="auto">
            <a:xfrm>
              <a:off x="4992" y="21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grpSp>
        <p:nvGrpSpPr>
          <p:cNvPr id="131089" name="Group 17"/>
          <p:cNvGrpSpPr>
            <a:grpSpLocks/>
          </p:cNvGrpSpPr>
          <p:nvPr/>
        </p:nvGrpSpPr>
        <p:grpSpPr bwMode="auto">
          <a:xfrm>
            <a:off x="8056266" y="228600"/>
            <a:ext cx="524662" cy="5935118"/>
            <a:chOff x="5136" y="1152"/>
            <a:chExt cx="288" cy="1872"/>
          </a:xfrm>
        </p:grpSpPr>
        <p:sp>
          <p:nvSpPr>
            <p:cNvPr id="131090" name="Rectangle 18"/>
            <p:cNvSpPr>
              <a:spLocks noChangeArrowheads="1"/>
            </p:cNvSpPr>
            <p:nvPr/>
          </p:nvSpPr>
          <p:spPr bwMode="auto">
            <a:xfrm rot="5400000">
              <a:off x="4272" y="2016"/>
              <a:ext cx="1872" cy="144"/>
            </a:xfrm>
            <a:prstGeom prst="rect">
              <a:avLst/>
            </a:prstGeom>
            <a:solidFill>
              <a:srgbClr val="67D96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altLang="es-MX" sz="1800">
                  <a:latin typeface="Arial Narrow" panose="020B0606020202030204" pitchFamily="34" charset="0"/>
                </a:rPr>
                <a:t>Promoción de la Educación</a:t>
              </a:r>
            </a:p>
          </p:txBody>
        </p:sp>
        <p:sp>
          <p:nvSpPr>
            <p:cNvPr id="131091" name="Line 19"/>
            <p:cNvSpPr>
              <a:spLocks noChangeShapeType="1"/>
            </p:cNvSpPr>
            <p:nvPr/>
          </p:nvSpPr>
          <p:spPr bwMode="auto">
            <a:xfrm>
              <a:off x="5280" y="21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381000" y="5079735"/>
            <a:ext cx="8458200" cy="261938"/>
          </a:xfrm>
          <a:prstGeom prst="rect">
            <a:avLst/>
          </a:prstGeom>
          <a:solidFill>
            <a:srgbClr val="FF99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altLang="es-MX" sz="1800">
                <a:latin typeface="Arial Narrow" panose="020B0606020202030204" pitchFamily="34" charset="0"/>
              </a:rPr>
              <a:t>Colaboradores</a:t>
            </a:r>
          </a:p>
        </p:txBody>
      </p:sp>
      <p:sp>
        <p:nvSpPr>
          <p:cNvPr id="131078" name="Rectangle 6"/>
          <p:cNvSpPr>
            <a:spLocks noChangeArrowheads="1"/>
          </p:cNvSpPr>
          <p:nvPr/>
        </p:nvSpPr>
        <p:spPr bwMode="auto">
          <a:xfrm>
            <a:off x="381000" y="4698735"/>
            <a:ext cx="8458200" cy="261938"/>
          </a:xfrm>
          <a:prstGeom prst="rect">
            <a:avLst/>
          </a:prstGeom>
          <a:solidFill>
            <a:srgbClr val="FFC3C3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altLang="es-MX" sz="1800">
                <a:latin typeface="Arial Narrow" panose="020B0606020202030204" pitchFamily="34" charset="0"/>
              </a:rPr>
              <a:t>Beneficiarios </a:t>
            </a:r>
          </a:p>
        </p:txBody>
      </p:sp>
      <p:sp>
        <p:nvSpPr>
          <p:cNvPr id="131092" name="Rectangle 20"/>
          <p:cNvSpPr>
            <a:spLocks noChangeArrowheads="1"/>
          </p:cNvSpPr>
          <p:nvPr/>
        </p:nvSpPr>
        <p:spPr bwMode="auto">
          <a:xfrm>
            <a:off x="381000" y="5803635"/>
            <a:ext cx="8458200" cy="266700"/>
          </a:xfrm>
          <a:prstGeom prst="rect">
            <a:avLst/>
          </a:prstGeom>
          <a:solidFill>
            <a:srgbClr val="FF575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altLang="es-MX" sz="1800">
                <a:latin typeface="Arial Narrow" panose="020B0606020202030204" pitchFamily="34" charset="0"/>
              </a:rPr>
              <a:t>Promotores Comunitarios</a:t>
            </a:r>
          </a:p>
        </p:txBody>
      </p:sp>
      <p:grpSp>
        <p:nvGrpSpPr>
          <p:cNvPr id="131093" name="Group 21"/>
          <p:cNvGrpSpPr>
            <a:grpSpLocks/>
          </p:cNvGrpSpPr>
          <p:nvPr/>
        </p:nvGrpSpPr>
        <p:grpSpPr bwMode="auto">
          <a:xfrm>
            <a:off x="379046" y="5460726"/>
            <a:ext cx="8453682" cy="378393"/>
            <a:chOff x="1976" y="3747"/>
            <a:chExt cx="1871" cy="204"/>
          </a:xfrm>
        </p:grpSpPr>
        <p:sp>
          <p:nvSpPr>
            <p:cNvPr id="131094" name="Rectangle 22"/>
            <p:cNvSpPr>
              <a:spLocks noChangeArrowheads="1"/>
            </p:cNvSpPr>
            <p:nvPr/>
          </p:nvSpPr>
          <p:spPr bwMode="auto">
            <a:xfrm>
              <a:off x="1976" y="3747"/>
              <a:ext cx="1871" cy="145"/>
            </a:xfrm>
            <a:prstGeom prst="rect">
              <a:avLst/>
            </a:prstGeom>
            <a:solidFill>
              <a:srgbClr val="FF9999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altLang="es-MX" sz="1800">
                  <a:latin typeface="Arial Narrow" panose="020B0606020202030204" pitchFamily="34" charset="0"/>
                </a:rPr>
                <a:t>Participantes Activos</a:t>
              </a:r>
            </a:p>
          </p:txBody>
        </p:sp>
        <p:sp>
          <p:nvSpPr>
            <p:cNvPr id="131095" name="Line 23"/>
            <p:cNvSpPr>
              <a:spLocks noChangeShapeType="1"/>
            </p:cNvSpPr>
            <p:nvPr/>
          </p:nvSpPr>
          <p:spPr bwMode="auto">
            <a:xfrm>
              <a:off x="2880" y="3855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131096" name="Rectangle 24"/>
          <p:cNvSpPr>
            <a:spLocks noChangeArrowheads="1"/>
          </p:cNvSpPr>
          <p:nvPr/>
        </p:nvSpPr>
        <p:spPr bwMode="auto">
          <a:xfrm>
            <a:off x="381000" y="228600"/>
            <a:ext cx="8420100" cy="218366"/>
          </a:xfrm>
          <a:prstGeom prst="rect">
            <a:avLst/>
          </a:prstGeom>
          <a:solidFill>
            <a:srgbClr val="FFFF31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altLang="es-MX" sz="1800">
                <a:latin typeface="Arial Narrow" panose="020B0606020202030204" pitchFamily="34" charset="0"/>
              </a:rPr>
              <a:t>Multiplicativa</a:t>
            </a:r>
          </a:p>
        </p:txBody>
      </p:sp>
      <p:grpSp>
        <p:nvGrpSpPr>
          <p:cNvPr id="131097" name="Group 25"/>
          <p:cNvGrpSpPr>
            <a:grpSpLocks/>
          </p:cNvGrpSpPr>
          <p:nvPr/>
        </p:nvGrpSpPr>
        <p:grpSpPr bwMode="auto">
          <a:xfrm>
            <a:off x="381000" y="452438"/>
            <a:ext cx="8422054" cy="361347"/>
            <a:chOff x="1968" y="288"/>
            <a:chExt cx="1864" cy="222"/>
          </a:xfrm>
        </p:grpSpPr>
        <p:sp>
          <p:nvSpPr>
            <p:cNvPr id="131098" name="Rectangle 26"/>
            <p:cNvSpPr>
              <a:spLocks noChangeArrowheads="1"/>
            </p:cNvSpPr>
            <p:nvPr/>
          </p:nvSpPr>
          <p:spPr bwMode="auto">
            <a:xfrm>
              <a:off x="1968" y="384"/>
              <a:ext cx="1864" cy="126"/>
            </a:xfrm>
            <a:prstGeom prst="rect">
              <a:avLst/>
            </a:prstGeom>
            <a:solidFill>
              <a:srgbClr val="FFFF4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altLang="es-MX" sz="1800" dirty="0">
                  <a:latin typeface="Arial Narrow" panose="020B0606020202030204" pitchFamily="34" charset="0"/>
                </a:rPr>
                <a:t>Autogestiva y Abierta</a:t>
              </a:r>
            </a:p>
          </p:txBody>
        </p:sp>
        <p:sp>
          <p:nvSpPr>
            <p:cNvPr id="131099" name="Line 27"/>
            <p:cNvSpPr>
              <a:spLocks noChangeShapeType="1"/>
            </p:cNvSpPr>
            <p:nvPr/>
          </p:nvSpPr>
          <p:spPr bwMode="auto">
            <a:xfrm flipV="1">
              <a:off x="2928" y="2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131100" name="Rectangle 28"/>
          <p:cNvSpPr>
            <a:spLocks noChangeArrowheads="1"/>
          </p:cNvSpPr>
          <p:nvPr/>
        </p:nvSpPr>
        <p:spPr bwMode="auto">
          <a:xfrm rot="16200000">
            <a:off x="-2456383" y="3065982"/>
            <a:ext cx="5936704" cy="261939"/>
          </a:xfrm>
          <a:prstGeom prst="rect">
            <a:avLst/>
          </a:prstGeom>
          <a:solidFill>
            <a:srgbClr val="0066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altLang="es-MX" sz="1800">
                <a:latin typeface="Arial Narrow" panose="020B0606020202030204" pitchFamily="34" charset="0"/>
              </a:rPr>
              <a:t>Formar Formadores</a:t>
            </a:r>
          </a:p>
        </p:txBody>
      </p:sp>
      <p:grpSp>
        <p:nvGrpSpPr>
          <p:cNvPr id="131101" name="Group 29"/>
          <p:cNvGrpSpPr>
            <a:grpSpLocks/>
          </p:cNvGrpSpPr>
          <p:nvPr/>
        </p:nvGrpSpPr>
        <p:grpSpPr bwMode="auto">
          <a:xfrm>
            <a:off x="609598" y="228600"/>
            <a:ext cx="528640" cy="5936704"/>
            <a:chOff x="384" y="1152"/>
            <a:chExt cx="285" cy="1872"/>
          </a:xfrm>
        </p:grpSpPr>
        <p:sp>
          <p:nvSpPr>
            <p:cNvPr id="131102" name="Rectangle 30"/>
            <p:cNvSpPr>
              <a:spLocks noChangeArrowheads="1"/>
            </p:cNvSpPr>
            <p:nvPr/>
          </p:nvSpPr>
          <p:spPr bwMode="auto">
            <a:xfrm rot="16200000">
              <a:off x="-337" y="2017"/>
              <a:ext cx="1872" cy="141"/>
            </a:xfrm>
            <a:prstGeom prst="rect">
              <a:avLst/>
            </a:prstGeom>
            <a:solidFill>
              <a:srgbClr val="4F96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altLang="es-MX" sz="1800">
                  <a:latin typeface="Arial Narrow" panose="020B0606020202030204" pitchFamily="34" charset="0"/>
                </a:rPr>
                <a:t>Formar</a:t>
              </a:r>
            </a:p>
          </p:txBody>
        </p:sp>
        <p:sp>
          <p:nvSpPr>
            <p:cNvPr id="131103" name="Line 31"/>
            <p:cNvSpPr>
              <a:spLocks noChangeShapeType="1"/>
            </p:cNvSpPr>
            <p:nvPr/>
          </p:nvSpPr>
          <p:spPr bwMode="auto">
            <a:xfrm flipH="1">
              <a:off x="384" y="21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131104" name="Rectangle 32"/>
          <p:cNvSpPr>
            <a:spLocks noChangeArrowheads="1"/>
          </p:cNvSpPr>
          <p:nvPr/>
        </p:nvSpPr>
        <p:spPr bwMode="auto">
          <a:xfrm>
            <a:off x="385762" y="1322388"/>
            <a:ext cx="8415338" cy="190817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altLang="es-MX" sz="1800">
                <a:latin typeface="Arial Narrow" panose="020B0606020202030204" pitchFamily="34" charset="0"/>
              </a:rPr>
              <a:t>Coyuntural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810000" y="2390006"/>
            <a:ext cx="1482725" cy="1543050"/>
            <a:chOff x="3810000" y="2670175"/>
            <a:chExt cx="1482725" cy="1543050"/>
          </a:xfrm>
        </p:grpSpPr>
        <p:sp>
          <p:nvSpPr>
            <p:cNvPr id="131081" name="Oval 9"/>
            <p:cNvSpPr>
              <a:spLocks noChangeArrowheads="1"/>
            </p:cNvSpPr>
            <p:nvPr/>
          </p:nvSpPr>
          <p:spPr bwMode="auto">
            <a:xfrm>
              <a:off x="3810000" y="2670175"/>
              <a:ext cx="1481138" cy="154305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es-MX" altLang="es-MX" sz="2000" b="1">
                <a:latin typeface="Arial Narrow" panose="020B0606020202030204" pitchFamily="34" charset="0"/>
              </a:endParaRPr>
            </a:p>
          </p:txBody>
        </p:sp>
        <p:grpSp>
          <p:nvGrpSpPr>
            <p:cNvPr id="131106" name="Group 34"/>
            <p:cNvGrpSpPr>
              <a:grpSpLocks/>
            </p:cNvGrpSpPr>
            <p:nvPr/>
          </p:nvGrpSpPr>
          <p:grpSpPr bwMode="auto">
            <a:xfrm>
              <a:off x="3924300" y="2854325"/>
              <a:ext cx="1368425" cy="1295400"/>
              <a:chOff x="158" y="313"/>
              <a:chExt cx="4368" cy="4202"/>
            </a:xfrm>
          </p:grpSpPr>
          <p:sp>
            <p:nvSpPr>
              <p:cNvPr id="131107" name="AutoShape 35"/>
              <p:cNvSpPr>
                <a:spLocks noChangeArrowheads="1"/>
              </p:cNvSpPr>
              <p:nvPr/>
            </p:nvSpPr>
            <p:spPr bwMode="auto">
              <a:xfrm rot="7592516">
                <a:off x="291" y="2568"/>
                <a:ext cx="2619" cy="1276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31108" name="Oval 36"/>
              <p:cNvSpPr>
                <a:spLocks noChangeArrowheads="1"/>
              </p:cNvSpPr>
              <p:nvPr/>
            </p:nvSpPr>
            <p:spPr bwMode="auto">
              <a:xfrm rot="16399360">
                <a:off x="1033" y="980"/>
                <a:ext cx="2428" cy="1094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es-MX" altLang="es-MX"/>
              </a:p>
            </p:txBody>
          </p:sp>
          <p:sp>
            <p:nvSpPr>
              <p:cNvPr id="131109" name="AutoShape 37"/>
              <p:cNvSpPr>
                <a:spLocks noChangeArrowheads="1"/>
              </p:cNvSpPr>
              <p:nvPr/>
            </p:nvSpPr>
            <p:spPr bwMode="auto">
              <a:xfrm>
                <a:off x="2286" y="948"/>
                <a:ext cx="1352" cy="1443"/>
              </a:xfrm>
              <a:prstGeom prst="pentagon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/>
              <a:lstStyle/>
              <a:p>
                <a:pPr algn="ctr" eaLnBrk="0" hangingPunct="0"/>
                <a:endParaRPr lang="es-MX" altLang="es-MX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131110" name="Oval 38"/>
              <p:cNvSpPr>
                <a:spLocks noChangeArrowheads="1"/>
              </p:cNvSpPr>
              <p:nvPr/>
            </p:nvSpPr>
            <p:spPr bwMode="auto">
              <a:xfrm rot="12095664">
                <a:off x="158" y="1377"/>
                <a:ext cx="2210" cy="1178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31111" name="AutoShape 39"/>
              <p:cNvSpPr>
                <a:spLocks noChangeArrowheads="1"/>
              </p:cNvSpPr>
              <p:nvPr/>
            </p:nvSpPr>
            <p:spPr bwMode="auto">
              <a:xfrm rot="7592516">
                <a:off x="291" y="2568"/>
                <a:ext cx="2619" cy="1276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31112" name="Oval 40"/>
              <p:cNvSpPr>
                <a:spLocks noChangeArrowheads="1"/>
              </p:cNvSpPr>
              <p:nvPr/>
            </p:nvSpPr>
            <p:spPr bwMode="auto">
              <a:xfrm rot="19992122">
                <a:off x="2224" y="1361"/>
                <a:ext cx="2302" cy="1178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31113" name="Oval 41"/>
              <p:cNvSpPr>
                <a:spLocks noChangeArrowheads="1"/>
              </p:cNvSpPr>
              <p:nvPr/>
            </p:nvSpPr>
            <p:spPr bwMode="auto">
              <a:xfrm rot="-3189177">
                <a:off x="1940" y="1428"/>
                <a:ext cx="1619" cy="801"/>
              </a:xfrm>
              <a:prstGeom prst="ellipse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/>
              <a:lstStyle/>
              <a:p>
                <a:pPr eaLnBrk="0" hangingPunct="0"/>
                <a:endParaRPr lang="es-MX" altLang="es-MX" sz="1200"/>
              </a:p>
            </p:txBody>
          </p:sp>
          <p:sp>
            <p:nvSpPr>
              <p:cNvPr id="131114" name="Oval 42"/>
              <p:cNvSpPr>
                <a:spLocks noChangeArrowheads="1"/>
              </p:cNvSpPr>
              <p:nvPr/>
            </p:nvSpPr>
            <p:spPr bwMode="auto">
              <a:xfrm rot="-7598887">
                <a:off x="901" y="1455"/>
                <a:ext cx="1610" cy="761"/>
              </a:xfrm>
              <a:prstGeom prst="ellipse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1115" name="Oval 43"/>
              <p:cNvSpPr>
                <a:spLocks noChangeArrowheads="1"/>
              </p:cNvSpPr>
              <p:nvPr/>
            </p:nvSpPr>
            <p:spPr bwMode="auto">
              <a:xfrm rot="-11844700">
                <a:off x="867" y="2395"/>
                <a:ext cx="1306" cy="863"/>
              </a:xfrm>
              <a:prstGeom prst="ellipse">
                <a:avLst/>
              </a:prstGeom>
              <a:solidFill>
                <a:srgbClr val="CC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280552" dir="5088334" algn="ctr" rotWithShape="0">
                        <a:srgbClr val="99CCFF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1116" name="Oval 44"/>
              <p:cNvSpPr>
                <a:spLocks noChangeArrowheads="1"/>
              </p:cNvSpPr>
              <p:nvPr/>
            </p:nvSpPr>
            <p:spPr bwMode="auto">
              <a:xfrm rot="997161">
                <a:off x="2343" y="2397"/>
                <a:ext cx="1463" cy="904"/>
              </a:xfrm>
              <a:prstGeom prst="ellipse">
                <a:avLst/>
              </a:prstGeom>
              <a:solidFill>
                <a:srgbClr val="FF6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1117" name="Oval 45"/>
              <p:cNvSpPr>
                <a:spLocks noChangeArrowheads="1"/>
              </p:cNvSpPr>
              <p:nvPr/>
            </p:nvSpPr>
            <p:spPr bwMode="auto">
              <a:xfrm rot="-16200000">
                <a:off x="1518" y="3029"/>
                <a:ext cx="1464" cy="717"/>
              </a:xfrm>
              <a:prstGeom prst="ellipse">
                <a:avLst/>
              </a:pr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66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1118" name="Oval 46"/>
              <p:cNvSpPr>
                <a:spLocks noChangeArrowheads="1"/>
              </p:cNvSpPr>
              <p:nvPr/>
            </p:nvSpPr>
            <p:spPr bwMode="auto">
              <a:xfrm>
                <a:off x="1974" y="2226"/>
                <a:ext cx="572" cy="603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131123" name="Rectangle 51"/>
            <p:cNvSpPr>
              <a:spLocks noChangeArrowheads="1"/>
            </p:cNvSpPr>
            <p:nvPr/>
          </p:nvSpPr>
          <p:spPr bwMode="auto">
            <a:xfrm>
              <a:off x="3922713" y="3141663"/>
              <a:ext cx="1296987" cy="647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altLang="es-MX" sz="1800" b="1" dirty="0">
                  <a:latin typeface="Arial Narrow" panose="020B0606020202030204" pitchFamily="34" charset="0"/>
                </a:rPr>
                <a:t>Comunidad </a:t>
              </a:r>
            </a:p>
            <a:p>
              <a:pPr algn="ctr"/>
              <a:r>
                <a:rPr lang="es-ES" altLang="es-MX" sz="1800" b="1" dirty="0">
                  <a:latin typeface="Arial Narrow" panose="020B0606020202030204" pitchFamily="34" charset="0"/>
                </a:rPr>
                <a:t>DIFerente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008746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3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1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1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 animBg="1"/>
      <p:bldP spid="131076" grpId="0" animBg="1"/>
      <p:bldP spid="131079" grpId="0" animBg="1"/>
      <p:bldP spid="131080" grpId="0" animBg="1"/>
      <p:bldP spid="131077" grpId="0" animBg="1"/>
      <p:bldP spid="131082" grpId="0" animBg="1"/>
      <p:bldP spid="131075" grpId="0" animBg="1"/>
      <p:bldP spid="131078" grpId="0" animBg="1"/>
      <p:bldP spid="131092" grpId="0" animBg="1"/>
      <p:bldP spid="131096" grpId="0" animBg="1" autoUpdateAnimBg="0"/>
      <p:bldP spid="131100" grpId="0" animBg="1" autoUpdateAnimBg="0"/>
      <p:bldP spid="1311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86166859"/>
              </p:ext>
            </p:extLst>
          </p:nvPr>
        </p:nvGraphicFramePr>
        <p:xfrm>
          <a:off x="899592" y="1844824"/>
          <a:ext cx="6696744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3"/>
          <p:cNvSpPr/>
          <p:nvPr/>
        </p:nvSpPr>
        <p:spPr>
          <a:xfrm>
            <a:off x="539552" y="116632"/>
            <a:ext cx="82089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altLang="es-MX" sz="2000" dirty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Facilitar la </a:t>
            </a:r>
            <a:r>
              <a:rPr lang="es-ES" altLang="es-MX" sz="20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construcción de procesos de organización, formación y participación comunitaria sostenible, para propiciar la convivencia humana equilibrada del individuo consigo mismo, con los demás y con el entorno</a:t>
            </a:r>
            <a:r>
              <a:rPr lang="es-ES" altLang="es-MX" sz="2000" dirty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, en localidades indígenas, rurales y urbanas en situación de pobreza, marginación, vulnerabilidad y exclusión.</a:t>
            </a:r>
          </a:p>
        </p:txBody>
      </p:sp>
    </p:spTree>
    <p:extLst>
      <p:ext uri="{BB962C8B-B14F-4D97-AF65-F5344CB8AC3E}">
        <p14:creationId xmlns:p14="http://schemas.microsoft.com/office/powerpoint/2010/main" val="247065001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15" name="Group 3"/>
          <p:cNvGrpSpPr>
            <a:grpSpLocks/>
          </p:cNvGrpSpPr>
          <p:nvPr/>
        </p:nvGrpSpPr>
        <p:grpSpPr bwMode="auto">
          <a:xfrm>
            <a:off x="3352800" y="533400"/>
            <a:ext cx="5472113" cy="5387975"/>
            <a:chOff x="2112" y="463"/>
            <a:chExt cx="3447" cy="3394"/>
          </a:xfrm>
        </p:grpSpPr>
        <p:sp>
          <p:nvSpPr>
            <p:cNvPr id="115716" name="Oval 4"/>
            <p:cNvSpPr>
              <a:spLocks noChangeArrowheads="1"/>
            </p:cNvSpPr>
            <p:nvPr/>
          </p:nvSpPr>
          <p:spPr bwMode="auto">
            <a:xfrm>
              <a:off x="2112" y="463"/>
              <a:ext cx="3447" cy="3394"/>
            </a:xfrm>
            <a:prstGeom prst="ellipse">
              <a:avLst/>
            </a:prstGeom>
            <a:solidFill>
              <a:srgbClr val="333300"/>
            </a:solidFill>
            <a:ln w="9525">
              <a:round/>
              <a:headEnd/>
              <a:tailEnd/>
            </a:ln>
            <a:effectLst/>
            <a:scene3d>
              <a:camera prst="legacyObliqueBottom"/>
              <a:lightRig rig="legacyFlat3" dir="r"/>
            </a:scene3d>
            <a:sp3d extrusionH="290500" prstMaterial="legacyMatte">
              <a:bevelT w="13500" h="13500" prst="angle"/>
              <a:bevelB w="13500" h="13500" prst="angle"/>
              <a:extrusionClr>
                <a:srgbClr val="333300"/>
              </a:extrusionClr>
              <a:contourClr>
                <a:srgbClr val="3333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>
              <a:flatTx/>
            </a:bodyPr>
            <a:lstStyle/>
            <a:p>
              <a:pPr algn="ctr"/>
              <a:endParaRPr lang="es-MX" altLang="es-MX" b="1">
                <a:latin typeface="Arial Black" panose="020B0A04020102020204" pitchFamily="34" charset="0"/>
              </a:endParaRPr>
            </a:p>
          </p:txBody>
        </p:sp>
        <p:sp>
          <p:nvSpPr>
            <p:cNvPr id="115717" name="Text Box 5"/>
            <p:cNvSpPr txBox="1">
              <a:spLocks noChangeArrowheads="1"/>
            </p:cNvSpPr>
            <p:nvPr/>
          </p:nvSpPr>
          <p:spPr bwMode="auto">
            <a:xfrm>
              <a:off x="3486" y="3537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es-MX" b="1">
                  <a:solidFill>
                    <a:schemeClr val="bg1"/>
                  </a:solidFill>
                  <a:latin typeface="Arial Narrow" panose="020B0606020202030204" pitchFamily="34" charset="0"/>
                </a:rPr>
                <a:t>Territorio</a:t>
              </a:r>
            </a:p>
          </p:txBody>
        </p:sp>
      </p:grpSp>
      <p:grpSp>
        <p:nvGrpSpPr>
          <p:cNvPr id="115750" name="Group 38"/>
          <p:cNvGrpSpPr>
            <a:grpSpLocks/>
          </p:cNvGrpSpPr>
          <p:nvPr/>
        </p:nvGrpSpPr>
        <p:grpSpPr bwMode="auto">
          <a:xfrm>
            <a:off x="468313" y="304800"/>
            <a:ext cx="7996237" cy="4862513"/>
            <a:chOff x="295" y="192"/>
            <a:chExt cx="5037" cy="3063"/>
          </a:xfrm>
        </p:grpSpPr>
        <p:sp>
          <p:nvSpPr>
            <p:cNvPr id="115714" name="Rectangle 2"/>
            <p:cNvSpPr>
              <a:spLocks noChangeArrowheads="1"/>
            </p:cNvSpPr>
            <p:nvPr/>
          </p:nvSpPr>
          <p:spPr bwMode="auto">
            <a:xfrm>
              <a:off x="295" y="192"/>
              <a:ext cx="1769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99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0287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676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23241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971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34290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886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4343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800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/>
              <a:r>
                <a:rPr lang="es-ES" altLang="es-MX" sz="1800" dirty="0"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  <a:endParaRPr lang="es-ES" altLang="es-MX" sz="1800" dirty="0">
                <a:latin typeface="Arial" panose="020B0604020202020204" pitchFamily="34" charset="0"/>
                <a:cs typeface="Times New Roman" panose="02020603050405020304" pitchFamily="18" charset="0"/>
              </a:endParaRPr>
            </a:p>
            <a:p>
              <a:pPr eaLnBrk="0" hangingPunct="0">
                <a:buFontTx/>
                <a:buAutoNum type="arabicPeriod"/>
              </a:pPr>
              <a:r>
                <a:rPr lang="es-ES" altLang="es-MX" sz="1800" dirty="0">
                  <a:latin typeface="Arial" panose="020B0604020202020204" pitchFamily="34" charset="0"/>
                  <a:cs typeface="Arial" panose="020B0604020202020204" pitchFamily="34" charset="0"/>
                </a:rPr>
                <a:t>Entre el ámbito rural y urbano</a:t>
              </a:r>
              <a:r>
                <a:rPr lang="es-MX" altLang="es-MX" sz="1800" dirty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s-ES" altLang="es-MX" sz="1800" b="1" dirty="0">
                  <a:latin typeface="Arial" panose="020B0604020202020204" pitchFamily="34" charset="0"/>
                  <a:cs typeface="Arial" panose="020B0604020202020204" pitchFamily="34" charset="0"/>
                </a:rPr>
                <a:t>Priorizamos el ámbito rural</a:t>
              </a:r>
              <a:r>
                <a:rPr lang="es-MX" altLang="es-MX" sz="1800" b="1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eaLnBrk="0" hangingPunct="0"/>
              <a:endParaRPr lang="es-ES" altLang="es-MX" sz="1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5718" name="Group 6"/>
            <p:cNvGrpSpPr>
              <a:grpSpLocks/>
            </p:cNvGrpSpPr>
            <p:nvPr/>
          </p:nvGrpSpPr>
          <p:grpSpPr bwMode="auto">
            <a:xfrm>
              <a:off x="2429" y="397"/>
              <a:ext cx="2903" cy="2858"/>
              <a:chOff x="2429" y="524"/>
              <a:chExt cx="2903" cy="2858"/>
            </a:xfrm>
          </p:grpSpPr>
          <p:sp>
            <p:nvSpPr>
              <p:cNvPr id="115719" name="Oval 7"/>
              <p:cNvSpPr>
                <a:spLocks noChangeArrowheads="1"/>
              </p:cNvSpPr>
              <p:nvPr/>
            </p:nvSpPr>
            <p:spPr bwMode="auto">
              <a:xfrm>
                <a:off x="2429" y="524"/>
                <a:ext cx="2903" cy="2858"/>
              </a:xfrm>
              <a:prstGeom prst="ellipse">
                <a:avLst/>
              </a:prstGeom>
              <a:solidFill>
                <a:srgbClr val="4D4D4D"/>
              </a:solidFill>
              <a:ln w="9525">
                <a:round/>
                <a:headEnd/>
                <a:tailEnd/>
              </a:ln>
              <a:effectLst/>
              <a:scene3d>
                <a:camera prst="legacyObliqueBottom"/>
                <a:lightRig rig="legacyFlat3" dir="r"/>
              </a:scene3d>
              <a:sp3d extrusionH="290500" prstMaterial="legacyMatte">
                <a:bevelT w="13500" h="13500" prst="angle"/>
                <a:bevelB w="13500" h="13500" prst="angle"/>
                <a:extrusionClr>
                  <a:srgbClr val="4D4D4D"/>
                </a:extrusionClr>
                <a:contourClr>
                  <a:srgbClr val="4D4D4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s-MX"/>
              </a:p>
            </p:txBody>
          </p:sp>
          <p:sp>
            <p:nvSpPr>
              <p:cNvPr id="115720" name="Text Box 8"/>
              <p:cNvSpPr txBox="1">
                <a:spLocks noChangeArrowheads="1"/>
              </p:cNvSpPr>
              <p:nvPr/>
            </p:nvSpPr>
            <p:spPr bwMode="auto">
              <a:xfrm>
                <a:off x="3604" y="2959"/>
                <a:ext cx="64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4D4D4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altLang="es-MX" b="1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Rural</a:t>
                </a:r>
              </a:p>
            </p:txBody>
          </p:sp>
        </p:grpSp>
      </p:grpSp>
      <p:grpSp>
        <p:nvGrpSpPr>
          <p:cNvPr id="115751" name="Group 39"/>
          <p:cNvGrpSpPr>
            <a:grpSpLocks/>
          </p:cNvGrpSpPr>
          <p:nvPr/>
        </p:nvGrpSpPr>
        <p:grpSpPr bwMode="auto">
          <a:xfrm>
            <a:off x="395288" y="708025"/>
            <a:ext cx="7639050" cy="3576638"/>
            <a:chOff x="249" y="446"/>
            <a:chExt cx="4812" cy="2253"/>
          </a:xfrm>
        </p:grpSpPr>
        <p:grpSp>
          <p:nvGrpSpPr>
            <p:cNvPr id="115721" name="Group 9"/>
            <p:cNvGrpSpPr>
              <a:grpSpLocks/>
            </p:cNvGrpSpPr>
            <p:nvPr/>
          </p:nvGrpSpPr>
          <p:grpSpPr bwMode="auto">
            <a:xfrm>
              <a:off x="2775" y="446"/>
              <a:ext cx="2286" cy="2253"/>
              <a:chOff x="2775" y="573"/>
              <a:chExt cx="2286" cy="2253"/>
            </a:xfrm>
          </p:grpSpPr>
          <p:sp>
            <p:nvSpPr>
              <p:cNvPr id="115722" name="Oval 10"/>
              <p:cNvSpPr>
                <a:spLocks noChangeArrowheads="1"/>
              </p:cNvSpPr>
              <p:nvPr/>
            </p:nvSpPr>
            <p:spPr bwMode="auto">
              <a:xfrm>
                <a:off x="2775" y="573"/>
                <a:ext cx="2286" cy="2253"/>
              </a:xfrm>
              <a:prstGeom prst="ellipse">
                <a:avLst/>
              </a:prstGeom>
              <a:solidFill>
                <a:srgbClr val="969696"/>
              </a:solidFill>
              <a:ln w="9525">
                <a:round/>
                <a:headEnd/>
                <a:tailEnd/>
              </a:ln>
              <a:effectLst/>
              <a:scene3d>
                <a:camera prst="legacyObliqueBottom"/>
                <a:lightRig rig="legacyFlat3" dir="r"/>
              </a:scene3d>
              <a:sp3d extrusionH="290500" prstMaterial="legacyMatte">
                <a:bevelT w="13500" h="13500" prst="angle"/>
                <a:bevelB w="13500" h="13500" prst="angle"/>
                <a:extrusionClr>
                  <a:srgbClr val="969696"/>
                </a:extrusionClr>
                <a:contourClr>
                  <a:srgbClr val="96969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s-MX"/>
              </a:p>
            </p:txBody>
          </p:sp>
          <p:sp>
            <p:nvSpPr>
              <p:cNvPr id="115723" name="Text Box 11"/>
              <p:cNvSpPr txBox="1">
                <a:spLocks noChangeArrowheads="1"/>
              </p:cNvSpPr>
              <p:nvPr/>
            </p:nvSpPr>
            <p:spPr bwMode="auto">
              <a:xfrm>
                <a:off x="3336" y="2374"/>
                <a:ext cx="129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9900">
                        <a:alpha val="50000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s-ES" altLang="es-MX" sz="2000" b="1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Municipio/Región Prioritaria</a:t>
                </a:r>
              </a:p>
            </p:txBody>
          </p:sp>
        </p:grpSp>
        <p:sp>
          <p:nvSpPr>
            <p:cNvPr id="115748" name="Rectangle 36"/>
            <p:cNvSpPr>
              <a:spLocks noChangeArrowheads="1"/>
            </p:cNvSpPr>
            <p:nvPr/>
          </p:nvSpPr>
          <p:spPr bwMode="auto">
            <a:xfrm>
              <a:off x="249" y="1434"/>
              <a:ext cx="1724" cy="1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99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0287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676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23241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971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34290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886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4343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800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/>
              <a:endParaRPr lang="es-ES" altLang="es-MX" sz="1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0" hangingPunct="0"/>
              <a:r>
                <a:rPr lang="es-ES" altLang="es-MX" sz="1800" b="1" dirty="0"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  <a:r>
                <a:rPr lang="es-ES" altLang="es-MX" sz="1800" dirty="0">
                  <a:latin typeface="Arial" panose="020B0604020202020204" pitchFamily="34" charset="0"/>
                  <a:cs typeface="Arial" panose="020B0604020202020204" pitchFamily="34" charset="0"/>
                </a:rPr>
                <a:t>2. Entre municipios y regiones</a:t>
              </a:r>
              <a:r>
                <a:rPr lang="es-MX" altLang="es-MX" sz="1800" dirty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s-ES" altLang="es-MX" sz="1800" b="1" dirty="0">
                  <a:latin typeface="Arial" panose="020B0604020202020204" pitchFamily="34" charset="0"/>
                  <a:cs typeface="Arial" panose="020B0604020202020204" pitchFamily="34" charset="0"/>
                </a:rPr>
                <a:t>Priorizamos Municipios de Alta y Muy Alta Marginación y/o Regiones Prioritarias.</a:t>
              </a:r>
              <a:endParaRPr lang="es-MX" altLang="es-MX" sz="1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0" hangingPunct="0"/>
              <a:endParaRPr lang="es-ES" altLang="es-MX" sz="1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5752" name="Group 40"/>
          <p:cNvGrpSpPr>
            <a:grpSpLocks/>
          </p:cNvGrpSpPr>
          <p:nvPr/>
        </p:nvGrpSpPr>
        <p:grpSpPr bwMode="auto">
          <a:xfrm>
            <a:off x="468313" y="790575"/>
            <a:ext cx="7145337" cy="5222875"/>
            <a:chOff x="295" y="498"/>
            <a:chExt cx="4501" cy="3290"/>
          </a:xfrm>
        </p:grpSpPr>
        <p:grpSp>
          <p:nvGrpSpPr>
            <p:cNvPr id="115724" name="Group 12"/>
            <p:cNvGrpSpPr>
              <a:grpSpLocks/>
            </p:cNvGrpSpPr>
            <p:nvPr/>
          </p:nvGrpSpPr>
          <p:grpSpPr bwMode="auto">
            <a:xfrm>
              <a:off x="3111" y="498"/>
              <a:ext cx="1685" cy="1662"/>
              <a:chOff x="3111" y="625"/>
              <a:chExt cx="1685" cy="1662"/>
            </a:xfrm>
          </p:grpSpPr>
          <p:sp>
            <p:nvSpPr>
              <p:cNvPr id="115725" name="Oval 13"/>
              <p:cNvSpPr>
                <a:spLocks noChangeArrowheads="1"/>
              </p:cNvSpPr>
              <p:nvPr/>
            </p:nvSpPr>
            <p:spPr bwMode="auto">
              <a:xfrm>
                <a:off x="3111" y="625"/>
                <a:ext cx="1685" cy="1662"/>
              </a:xfrm>
              <a:prstGeom prst="ellipse">
                <a:avLst/>
              </a:prstGeom>
              <a:solidFill>
                <a:srgbClr val="C0C0C0"/>
              </a:solidFill>
              <a:ln w="9525">
                <a:round/>
                <a:headEnd/>
                <a:tailEnd/>
              </a:ln>
              <a:effectLst/>
              <a:scene3d>
                <a:camera prst="legacyObliqueBottom"/>
                <a:lightRig rig="legacyFlat3" dir="r"/>
              </a:scene3d>
              <a:sp3d extrusionH="2905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s-MX"/>
              </a:p>
            </p:txBody>
          </p:sp>
          <p:sp>
            <p:nvSpPr>
              <p:cNvPr id="115726" name="Text Box 14"/>
              <p:cNvSpPr txBox="1">
                <a:spLocks noChangeArrowheads="1"/>
              </p:cNvSpPr>
              <p:nvPr/>
            </p:nvSpPr>
            <p:spPr bwMode="auto">
              <a:xfrm>
                <a:off x="3543" y="1796"/>
                <a:ext cx="77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9900">
                        <a:alpha val="50000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s-ES" altLang="es-MX" sz="1800" b="1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Comunidad   marginada</a:t>
                </a:r>
              </a:p>
            </p:txBody>
          </p:sp>
        </p:grpSp>
        <p:sp>
          <p:nvSpPr>
            <p:cNvPr id="115749" name="Rectangle 37"/>
            <p:cNvSpPr>
              <a:spLocks noChangeArrowheads="1"/>
            </p:cNvSpPr>
            <p:nvPr/>
          </p:nvSpPr>
          <p:spPr bwMode="auto">
            <a:xfrm>
              <a:off x="295" y="2750"/>
              <a:ext cx="1905" cy="1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99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0287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676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23241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971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34290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886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4343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800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/>
              <a:r>
                <a:rPr lang="es-ES" altLang="es-MX" sz="1800" dirty="0"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  <a:endParaRPr lang="es-ES" altLang="es-MX" sz="1800" dirty="0">
                <a:latin typeface="Arial" panose="020B0604020202020204" pitchFamily="34" charset="0"/>
                <a:cs typeface="Times New Roman" panose="02020603050405020304" pitchFamily="18" charset="0"/>
              </a:endParaRPr>
            </a:p>
            <a:p>
              <a:pPr eaLnBrk="0" hangingPunct="0"/>
              <a:r>
                <a:rPr lang="es-ES" altLang="es-MX" sz="1800" b="1" dirty="0"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  <a:r>
                <a:rPr lang="es-ES" altLang="es-MX" sz="1800" dirty="0">
                  <a:latin typeface="Arial" panose="020B0604020202020204" pitchFamily="34" charset="0"/>
                  <a:cs typeface="Arial" panose="020B0604020202020204" pitchFamily="34" charset="0"/>
                </a:rPr>
                <a:t>3. Entre comunidades (o localidades) en general y las comunidades marginadas</a:t>
              </a:r>
              <a:r>
                <a:rPr lang="es-MX" altLang="es-MX" sz="1800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s-ES" altLang="es-MX" sz="1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s-ES" altLang="es-MX" sz="1800" b="1" dirty="0">
                  <a:latin typeface="Arial" panose="020B0604020202020204" pitchFamily="34" charset="0"/>
                  <a:cs typeface="Arial" panose="020B0604020202020204" pitchFamily="34" charset="0"/>
                </a:rPr>
                <a:t>Priorizamos comunidades marginadas.</a:t>
              </a:r>
              <a:endParaRPr lang="es-ES" altLang="es-MX" sz="18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15727" name="Group 15"/>
          <p:cNvGrpSpPr>
            <a:grpSpLocks/>
          </p:cNvGrpSpPr>
          <p:nvPr/>
        </p:nvGrpSpPr>
        <p:grpSpPr bwMode="auto">
          <a:xfrm>
            <a:off x="5551488" y="919163"/>
            <a:ext cx="1574800" cy="1498600"/>
            <a:chOff x="3497" y="706"/>
            <a:chExt cx="992" cy="944"/>
          </a:xfrm>
        </p:grpSpPr>
        <p:sp>
          <p:nvSpPr>
            <p:cNvPr id="115728" name="Oval 16"/>
            <p:cNvSpPr>
              <a:spLocks noChangeArrowheads="1"/>
            </p:cNvSpPr>
            <p:nvPr/>
          </p:nvSpPr>
          <p:spPr bwMode="auto">
            <a:xfrm>
              <a:off x="3497" y="706"/>
              <a:ext cx="992" cy="944"/>
            </a:xfrm>
            <a:prstGeom prst="ellipse">
              <a:avLst/>
            </a:prstGeom>
            <a:solidFill>
              <a:srgbClr val="F8F8F8"/>
            </a:solidFill>
            <a:ln w="9525">
              <a:round/>
              <a:headEnd/>
              <a:tailEnd/>
            </a:ln>
            <a:effectLst/>
            <a:scene3d>
              <a:camera prst="legacyObliqueBottom"/>
              <a:lightRig rig="legacyFlat3" dir="r"/>
            </a:scene3d>
            <a:sp3d extrusionH="290500" prstMaterial="legacyMatte">
              <a:bevelT w="13500" h="13500" prst="angle"/>
              <a:bevelB w="13500" h="13500" prst="angle"/>
              <a:extrusionClr>
                <a:srgbClr val="F8F8F8"/>
              </a:extrusionClr>
              <a:contourClr>
                <a:srgbClr val="F8F8F8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s-MX"/>
            </a:p>
          </p:txBody>
        </p:sp>
        <p:sp>
          <p:nvSpPr>
            <p:cNvPr id="115729" name="Text Box 17"/>
            <p:cNvSpPr txBox="1">
              <a:spLocks noChangeArrowheads="1"/>
            </p:cNvSpPr>
            <p:nvPr/>
          </p:nvSpPr>
          <p:spPr bwMode="auto">
            <a:xfrm>
              <a:off x="3711" y="1069"/>
              <a:ext cx="60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99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es-MX" sz="1800" b="1">
                  <a:solidFill>
                    <a:schemeClr val="bg1"/>
                  </a:solidFill>
                  <a:latin typeface="Arial Narrow" panose="020B0606020202030204" pitchFamily="34" charset="0"/>
                </a:rPr>
                <a:t>Familia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754473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5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5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1295400" y="2409056"/>
            <a:ext cx="7315200" cy="3036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s-MX" altLang="es-MX" sz="36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Derechos humanos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s-MX" altLang="es-MX" sz="36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Sustentabilidad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s-MX" altLang="es-MX" sz="36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Perspectiva de G</a:t>
            </a:r>
            <a:r>
              <a:rPr lang="es-MX" altLang="es-MX" sz="3600" b="1" dirty="0">
                <a:latin typeface="Arial" panose="020B0604020202020204" pitchFamily="34" charset="0"/>
                <a:cs typeface="Times New Roman" panose="02020603050405020304" pitchFamily="18" charset="0"/>
              </a:rPr>
              <a:t>é</a:t>
            </a:r>
            <a:r>
              <a:rPr lang="es-MX" altLang="es-MX" sz="36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nero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s-MX" altLang="es-MX" sz="36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Respeto a la Diversidad Personal y Cultural.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 rot="16200000">
            <a:off x="-2688431" y="3298031"/>
            <a:ext cx="6400800" cy="261938"/>
          </a:xfrm>
          <a:prstGeom prst="rect">
            <a:avLst/>
          </a:prstGeom>
          <a:solidFill>
            <a:srgbClr val="33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s-MX" altLang="es-MX" sz="1800">
              <a:latin typeface="Arial Narrow" panose="020B0606020202030204" pitchFamily="34" charset="0"/>
            </a:endParaRP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1116013" y="1298575"/>
            <a:ext cx="44958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MX" sz="4400" b="1">
                <a:latin typeface="Arial" panose="020B0604020202020204" pitchFamily="34" charset="0"/>
              </a:rPr>
              <a:t>Principios</a:t>
            </a:r>
            <a:endParaRPr lang="es-ES" altLang="es-MX" sz="4400" b="1">
              <a:latin typeface="Arial" panose="020B0604020202020204" pitchFamily="34" charset="0"/>
            </a:endParaRPr>
          </a:p>
        </p:txBody>
      </p:sp>
      <p:grpSp>
        <p:nvGrpSpPr>
          <p:cNvPr id="63511" name="Group 23"/>
          <p:cNvGrpSpPr>
            <a:grpSpLocks/>
          </p:cNvGrpSpPr>
          <p:nvPr/>
        </p:nvGrpSpPr>
        <p:grpSpPr bwMode="auto">
          <a:xfrm>
            <a:off x="5867400" y="188913"/>
            <a:ext cx="3097213" cy="719137"/>
            <a:chOff x="2608" y="2251"/>
            <a:chExt cx="2495" cy="680"/>
          </a:xfrm>
        </p:grpSpPr>
        <p:grpSp>
          <p:nvGrpSpPr>
            <p:cNvPr id="63512" name="Group 24"/>
            <p:cNvGrpSpPr>
              <a:grpSpLocks/>
            </p:cNvGrpSpPr>
            <p:nvPr/>
          </p:nvGrpSpPr>
          <p:grpSpPr bwMode="auto">
            <a:xfrm>
              <a:off x="2699" y="2296"/>
              <a:ext cx="591" cy="541"/>
              <a:chOff x="158" y="313"/>
              <a:chExt cx="4368" cy="4202"/>
            </a:xfrm>
          </p:grpSpPr>
          <p:sp>
            <p:nvSpPr>
              <p:cNvPr id="63513" name="AutoShape 25"/>
              <p:cNvSpPr>
                <a:spLocks noChangeArrowheads="1"/>
              </p:cNvSpPr>
              <p:nvPr/>
            </p:nvSpPr>
            <p:spPr bwMode="auto">
              <a:xfrm rot="7592516">
                <a:off x="291" y="2568"/>
                <a:ext cx="2619" cy="1276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63514" name="Oval 26"/>
              <p:cNvSpPr>
                <a:spLocks noChangeArrowheads="1"/>
              </p:cNvSpPr>
              <p:nvPr/>
            </p:nvSpPr>
            <p:spPr bwMode="auto">
              <a:xfrm rot="16399360">
                <a:off x="1033" y="980"/>
                <a:ext cx="2428" cy="1094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es-MX" altLang="es-MX"/>
              </a:p>
            </p:txBody>
          </p:sp>
          <p:sp>
            <p:nvSpPr>
              <p:cNvPr id="63515" name="AutoShape 27"/>
              <p:cNvSpPr>
                <a:spLocks noChangeArrowheads="1"/>
              </p:cNvSpPr>
              <p:nvPr/>
            </p:nvSpPr>
            <p:spPr bwMode="auto">
              <a:xfrm>
                <a:off x="2286" y="948"/>
                <a:ext cx="1352" cy="1443"/>
              </a:xfrm>
              <a:prstGeom prst="pentagon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/>
              <a:lstStyle/>
              <a:p>
                <a:pPr algn="ctr" eaLnBrk="0" hangingPunct="0"/>
                <a:endParaRPr lang="es-MX" altLang="es-MX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63516" name="Oval 28"/>
              <p:cNvSpPr>
                <a:spLocks noChangeArrowheads="1"/>
              </p:cNvSpPr>
              <p:nvPr/>
            </p:nvSpPr>
            <p:spPr bwMode="auto">
              <a:xfrm rot="12095664">
                <a:off x="158" y="1377"/>
                <a:ext cx="2210" cy="1178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63517" name="AutoShape 29"/>
              <p:cNvSpPr>
                <a:spLocks noChangeArrowheads="1"/>
              </p:cNvSpPr>
              <p:nvPr/>
            </p:nvSpPr>
            <p:spPr bwMode="auto">
              <a:xfrm rot="7592516">
                <a:off x="291" y="2568"/>
                <a:ext cx="2619" cy="1276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63518" name="Oval 30"/>
              <p:cNvSpPr>
                <a:spLocks noChangeArrowheads="1"/>
              </p:cNvSpPr>
              <p:nvPr/>
            </p:nvSpPr>
            <p:spPr bwMode="auto">
              <a:xfrm rot="19992122">
                <a:off x="2224" y="1361"/>
                <a:ext cx="2302" cy="1178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63519" name="Oval 31"/>
              <p:cNvSpPr>
                <a:spLocks noChangeArrowheads="1"/>
              </p:cNvSpPr>
              <p:nvPr/>
            </p:nvSpPr>
            <p:spPr bwMode="auto">
              <a:xfrm rot="-3189177">
                <a:off x="1940" y="1428"/>
                <a:ext cx="1619" cy="801"/>
              </a:xfrm>
              <a:prstGeom prst="ellipse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/>
              <a:lstStyle/>
              <a:p>
                <a:pPr eaLnBrk="0" hangingPunct="0"/>
                <a:endParaRPr lang="es-MX" altLang="es-MX" sz="1200"/>
              </a:p>
            </p:txBody>
          </p:sp>
          <p:sp>
            <p:nvSpPr>
              <p:cNvPr id="63520" name="Oval 32"/>
              <p:cNvSpPr>
                <a:spLocks noChangeArrowheads="1"/>
              </p:cNvSpPr>
              <p:nvPr/>
            </p:nvSpPr>
            <p:spPr bwMode="auto">
              <a:xfrm rot="-7598887">
                <a:off x="901" y="1455"/>
                <a:ext cx="1610" cy="761"/>
              </a:xfrm>
              <a:prstGeom prst="ellipse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63521" name="Oval 33"/>
              <p:cNvSpPr>
                <a:spLocks noChangeArrowheads="1"/>
              </p:cNvSpPr>
              <p:nvPr/>
            </p:nvSpPr>
            <p:spPr bwMode="auto">
              <a:xfrm rot="-11844700">
                <a:off x="867" y="2395"/>
                <a:ext cx="1306" cy="863"/>
              </a:xfrm>
              <a:prstGeom prst="ellipse">
                <a:avLst/>
              </a:prstGeom>
              <a:solidFill>
                <a:srgbClr val="CC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280552" dir="5088334" algn="ctr" rotWithShape="0">
                        <a:srgbClr val="99CCFF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63522" name="Oval 34"/>
              <p:cNvSpPr>
                <a:spLocks noChangeArrowheads="1"/>
              </p:cNvSpPr>
              <p:nvPr/>
            </p:nvSpPr>
            <p:spPr bwMode="auto">
              <a:xfrm rot="997161">
                <a:off x="2343" y="2397"/>
                <a:ext cx="1463" cy="904"/>
              </a:xfrm>
              <a:prstGeom prst="ellipse">
                <a:avLst/>
              </a:prstGeom>
              <a:solidFill>
                <a:srgbClr val="FF6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63523" name="Oval 35"/>
              <p:cNvSpPr>
                <a:spLocks noChangeArrowheads="1"/>
              </p:cNvSpPr>
              <p:nvPr/>
            </p:nvSpPr>
            <p:spPr bwMode="auto">
              <a:xfrm rot="-16200000">
                <a:off x="1518" y="3029"/>
                <a:ext cx="1464" cy="717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63524" name="Oval 36"/>
              <p:cNvSpPr>
                <a:spLocks noChangeArrowheads="1"/>
              </p:cNvSpPr>
              <p:nvPr/>
            </p:nvSpPr>
            <p:spPr bwMode="auto">
              <a:xfrm>
                <a:off x="1974" y="2226"/>
                <a:ext cx="572" cy="603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grpSp>
          <p:nvGrpSpPr>
            <p:cNvPr id="63525" name="Group 37"/>
            <p:cNvGrpSpPr>
              <a:grpSpLocks/>
            </p:cNvGrpSpPr>
            <p:nvPr/>
          </p:nvGrpSpPr>
          <p:grpSpPr bwMode="auto">
            <a:xfrm>
              <a:off x="3061" y="2710"/>
              <a:ext cx="1950" cy="130"/>
              <a:chOff x="1128" y="2016"/>
              <a:chExt cx="3816" cy="414"/>
            </a:xfrm>
          </p:grpSpPr>
          <p:sp>
            <p:nvSpPr>
              <p:cNvPr id="63526" name="WordArt 38"/>
              <p:cNvSpPr>
                <a:spLocks noChangeArrowheads="1" noChangeShapeType="1"/>
              </p:cNvSpPr>
              <p:nvPr/>
            </p:nvSpPr>
            <p:spPr bwMode="auto">
              <a:xfrm>
                <a:off x="3216" y="2016"/>
                <a:ext cx="624" cy="414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s-MX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accent2"/>
                    </a:solidFill>
                    <a:latin typeface="Arial Black" panose="020B0A04020102020204" pitchFamily="34" charset="0"/>
                  </a:rPr>
                  <a:t>DIF</a:t>
                </a:r>
              </a:p>
            </p:txBody>
          </p:sp>
          <p:sp>
            <p:nvSpPr>
              <p:cNvPr id="63527" name="WordArt 39"/>
              <p:cNvSpPr>
                <a:spLocks noChangeArrowheads="1" noChangeShapeType="1"/>
              </p:cNvSpPr>
              <p:nvPr/>
            </p:nvSpPr>
            <p:spPr bwMode="auto">
              <a:xfrm>
                <a:off x="1128" y="2016"/>
                <a:ext cx="3816" cy="414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s-MX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accent2"/>
                    </a:solidFill>
                    <a:latin typeface="Arial Black" panose="020B0A04020102020204" pitchFamily="34" charset="0"/>
                  </a:rPr>
                  <a:t>Comunidad         erente</a:t>
                </a:r>
              </a:p>
            </p:txBody>
          </p:sp>
        </p:grpSp>
        <p:sp>
          <p:nvSpPr>
            <p:cNvPr id="63528" name="AutoShape 40"/>
            <p:cNvSpPr>
              <a:spLocks noChangeArrowheads="1"/>
            </p:cNvSpPr>
            <p:nvPr/>
          </p:nvSpPr>
          <p:spPr bwMode="auto">
            <a:xfrm>
              <a:off x="2608" y="2251"/>
              <a:ext cx="2495" cy="6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419705187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57" name="AutoShape 13"/>
          <p:cNvSpPr>
            <a:spLocks noChangeAspect="1" noChangeArrowheads="1" noTextEdit="1"/>
          </p:cNvSpPr>
          <p:nvPr/>
        </p:nvSpPr>
        <p:spPr bwMode="auto">
          <a:xfrm>
            <a:off x="4572000" y="2493963"/>
            <a:ext cx="3459163" cy="346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34159" name="Freeform 15"/>
          <p:cNvSpPr>
            <a:spLocks/>
          </p:cNvSpPr>
          <p:nvPr/>
        </p:nvSpPr>
        <p:spPr bwMode="auto">
          <a:xfrm>
            <a:off x="4572000" y="2493963"/>
            <a:ext cx="3429000" cy="3433762"/>
          </a:xfrm>
          <a:custGeom>
            <a:avLst/>
            <a:gdLst>
              <a:gd name="T0" fmla="*/ 0 w 4320"/>
              <a:gd name="T1" fmla="*/ 0 h 4326"/>
              <a:gd name="T2" fmla="*/ 1080 w 4320"/>
              <a:gd name="T3" fmla="*/ 0 h 4326"/>
              <a:gd name="T4" fmla="*/ 2159 w 4320"/>
              <a:gd name="T5" fmla="*/ 0 h 4326"/>
              <a:gd name="T6" fmla="*/ 3239 w 4320"/>
              <a:gd name="T7" fmla="*/ 0 h 4326"/>
              <a:gd name="T8" fmla="*/ 4320 w 4320"/>
              <a:gd name="T9" fmla="*/ 0 h 4326"/>
              <a:gd name="T10" fmla="*/ 4320 w 4320"/>
              <a:gd name="T11" fmla="*/ 1081 h 4326"/>
              <a:gd name="T12" fmla="*/ 4320 w 4320"/>
              <a:gd name="T13" fmla="*/ 2161 h 4326"/>
              <a:gd name="T14" fmla="*/ 4320 w 4320"/>
              <a:gd name="T15" fmla="*/ 3243 h 4326"/>
              <a:gd name="T16" fmla="*/ 4320 w 4320"/>
              <a:gd name="T17" fmla="*/ 4326 h 4326"/>
              <a:gd name="T18" fmla="*/ 3239 w 4320"/>
              <a:gd name="T19" fmla="*/ 4326 h 4326"/>
              <a:gd name="T20" fmla="*/ 2159 w 4320"/>
              <a:gd name="T21" fmla="*/ 4326 h 4326"/>
              <a:gd name="T22" fmla="*/ 1080 w 4320"/>
              <a:gd name="T23" fmla="*/ 4326 h 4326"/>
              <a:gd name="T24" fmla="*/ 0 w 4320"/>
              <a:gd name="T25" fmla="*/ 4326 h 4326"/>
              <a:gd name="T26" fmla="*/ 0 w 4320"/>
              <a:gd name="T27" fmla="*/ 3243 h 4326"/>
              <a:gd name="T28" fmla="*/ 0 w 4320"/>
              <a:gd name="T29" fmla="*/ 2161 h 4326"/>
              <a:gd name="T30" fmla="*/ 0 w 4320"/>
              <a:gd name="T31" fmla="*/ 1081 h 4326"/>
              <a:gd name="T32" fmla="*/ 0 w 4320"/>
              <a:gd name="T33" fmla="*/ 0 h 4326"/>
              <a:gd name="T34" fmla="*/ 0 w 4320"/>
              <a:gd name="T35" fmla="*/ 0 h 4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320" h="4326">
                <a:moveTo>
                  <a:pt x="0" y="0"/>
                </a:moveTo>
                <a:lnTo>
                  <a:pt x="1080" y="0"/>
                </a:lnTo>
                <a:lnTo>
                  <a:pt x="2159" y="0"/>
                </a:lnTo>
                <a:lnTo>
                  <a:pt x="3239" y="0"/>
                </a:lnTo>
                <a:lnTo>
                  <a:pt x="4320" y="0"/>
                </a:lnTo>
                <a:lnTo>
                  <a:pt x="4320" y="1081"/>
                </a:lnTo>
                <a:lnTo>
                  <a:pt x="4320" y="2161"/>
                </a:lnTo>
                <a:lnTo>
                  <a:pt x="4320" y="3243"/>
                </a:lnTo>
                <a:lnTo>
                  <a:pt x="4320" y="4326"/>
                </a:lnTo>
                <a:lnTo>
                  <a:pt x="3239" y="4326"/>
                </a:lnTo>
                <a:lnTo>
                  <a:pt x="2159" y="4326"/>
                </a:lnTo>
                <a:lnTo>
                  <a:pt x="1080" y="4326"/>
                </a:lnTo>
                <a:lnTo>
                  <a:pt x="0" y="4326"/>
                </a:lnTo>
                <a:lnTo>
                  <a:pt x="0" y="3243"/>
                </a:lnTo>
                <a:lnTo>
                  <a:pt x="0" y="2161"/>
                </a:lnTo>
                <a:lnTo>
                  <a:pt x="0" y="1081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085A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FF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MX"/>
          </a:p>
        </p:txBody>
      </p:sp>
      <p:grpSp>
        <p:nvGrpSpPr>
          <p:cNvPr id="134267" name="Group 123"/>
          <p:cNvGrpSpPr>
            <a:grpSpLocks/>
          </p:cNvGrpSpPr>
          <p:nvPr/>
        </p:nvGrpSpPr>
        <p:grpSpPr bwMode="auto">
          <a:xfrm>
            <a:off x="107950" y="3357563"/>
            <a:ext cx="2592388" cy="3384550"/>
            <a:chOff x="249" y="1888"/>
            <a:chExt cx="1633" cy="2132"/>
          </a:xfrm>
        </p:grpSpPr>
        <p:grpSp>
          <p:nvGrpSpPr>
            <p:cNvPr id="134226" name="Group 82"/>
            <p:cNvGrpSpPr>
              <a:grpSpLocks/>
            </p:cNvGrpSpPr>
            <p:nvPr/>
          </p:nvGrpSpPr>
          <p:grpSpPr bwMode="auto">
            <a:xfrm>
              <a:off x="884" y="1933"/>
              <a:ext cx="998" cy="1860"/>
              <a:chOff x="975" y="1525"/>
              <a:chExt cx="998" cy="2540"/>
            </a:xfrm>
          </p:grpSpPr>
          <p:sp>
            <p:nvSpPr>
              <p:cNvPr id="134146" name="Oval 2"/>
              <p:cNvSpPr>
                <a:spLocks noChangeArrowheads="1"/>
              </p:cNvSpPr>
              <p:nvPr/>
            </p:nvSpPr>
            <p:spPr bwMode="auto">
              <a:xfrm>
                <a:off x="975" y="3249"/>
                <a:ext cx="998" cy="81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228953" dir="5209210" algn="ctr" rotWithShape="0">
                  <a:schemeClr val="bg2"/>
                </a:outerShdw>
              </a:effectLst>
            </p:spPr>
            <p:txBody>
              <a:bodyPr wrap="none" anchor="b"/>
              <a:lstStyle/>
              <a:p>
                <a:pPr algn="ctr"/>
                <a:r>
                  <a:rPr lang="es-ES" altLang="es-MX" sz="1800">
                    <a:latin typeface="Arial" panose="020B0604020202020204" pitchFamily="34" charset="0"/>
                  </a:rPr>
                  <a:t>Persona </a:t>
                </a:r>
              </a:p>
            </p:txBody>
          </p:sp>
          <p:sp>
            <p:nvSpPr>
              <p:cNvPr id="134147" name="Oval 3"/>
              <p:cNvSpPr>
                <a:spLocks noChangeArrowheads="1"/>
              </p:cNvSpPr>
              <p:nvPr/>
            </p:nvSpPr>
            <p:spPr bwMode="auto">
              <a:xfrm>
                <a:off x="975" y="2705"/>
                <a:ext cx="998" cy="81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228953" dir="5209210" algn="ctr" rotWithShape="0">
                  <a:schemeClr val="bg2"/>
                </a:outerShdw>
              </a:effectLst>
            </p:spPr>
            <p:txBody>
              <a:bodyPr wrap="none" anchor="b"/>
              <a:lstStyle/>
              <a:p>
                <a:pPr algn="ctr"/>
                <a:r>
                  <a:rPr lang="es-ES" altLang="es-MX" sz="1800">
                    <a:latin typeface="Arial" panose="020B0604020202020204" pitchFamily="34" charset="0"/>
                  </a:rPr>
                  <a:t>Familia </a:t>
                </a:r>
              </a:p>
            </p:txBody>
          </p:sp>
          <p:sp>
            <p:nvSpPr>
              <p:cNvPr id="134148" name="Oval 4"/>
              <p:cNvSpPr>
                <a:spLocks noChangeArrowheads="1"/>
              </p:cNvSpPr>
              <p:nvPr/>
            </p:nvSpPr>
            <p:spPr bwMode="auto">
              <a:xfrm>
                <a:off x="975" y="2115"/>
                <a:ext cx="998" cy="81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228953" dir="5209210" algn="ctr" rotWithShape="0">
                  <a:schemeClr val="bg2"/>
                </a:outerShdw>
              </a:effectLst>
            </p:spPr>
            <p:txBody>
              <a:bodyPr wrap="none" anchor="b"/>
              <a:lstStyle/>
              <a:p>
                <a:pPr algn="ctr"/>
                <a:r>
                  <a:rPr lang="es-ES" altLang="es-MX" sz="1800">
                    <a:latin typeface="Arial" panose="020B0604020202020204" pitchFamily="34" charset="0"/>
                  </a:rPr>
                  <a:t>Comunidad </a:t>
                </a:r>
              </a:p>
            </p:txBody>
          </p:sp>
          <p:sp>
            <p:nvSpPr>
              <p:cNvPr id="134149" name="Oval 5"/>
              <p:cNvSpPr>
                <a:spLocks noChangeArrowheads="1"/>
              </p:cNvSpPr>
              <p:nvPr/>
            </p:nvSpPr>
            <p:spPr bwMode="auto">
              <a:xfrm>
                <a:off x="975" y="1525"/>
                <a:ext cx="998" cy="81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228953" dir="5209210" algn="ctr" rotWithShape="0">
                  <a:schemeClr val="bg2"/>
                </a:outerShdw>
              </a:effectLst>
            </p:spPr>
            <p:txBody>
              <a:bodyPr wrap="none" anchor="b"/>
              <a:lstStyle/>
              <a:p>
                <a:pPr algn="ctr"/>
                <a:r>
                  <a:rPr lang="es-ES" altLang="es-MX" sz="1800">
                    <a:latin typeface="Arial" panose="020B0604020202020204" pitchFamily="34" charset="0"/>
                  </a:rPr>
                  <a:t>Región</a:t>
                </a:r>
              </a:p>
            </p:txBody>
          </p:sp>
        </p:grpSp>
        <p:grpSp>
          <p:nvGrpSpPr>
            <p:cNvPr id="134200" name="Group 56"/>
            <p:cNvGrpSpPr>
              <a:grpSpLocks/>
            </p:cNvGrpSpPr>
            <p:nvPr/>
          </p:nvGrpSpPr>
          <p:grpSpPr bwMode="auto">
            <a:xfrm>
              <a:off x="249" y="1888"/>
              <a:ext cx="1270" cy="2132"/>
              <a:chOff x="204" y="1616"/>
              <a:chExt cx="1270" cy="2495"/>
            </a:xfrm>
          </p:grpSpPr>
          <p:sp>
            <p:nvSpPr>
              <p:cNvPr id="134170" name="AutoShape 26"/>
              <p:cNvSpPr>
                <a:spLocks noChangeArrowheads="1"/>
              </p:cNvSpPr>
              <p:nvPr/>
            </p:nvSpPr>
            <p:spPr bwMode="auto">
              <a:xfrm rot="-5400000">
                <a:off x="-341" y="2297"/>
                <a:ext cx="2495" cy="1134"/>
              </a:xfrm>
              <a:custGeom>
                <a:avLst/>
                <a:gdLst>
                  <a:gd name="G0" fmla="+- 9116 0 0"/>
                  <a:gd name="G1" fmla="+- -11292443 0 0"/>
                  <a:gd name="G2" fmla="+- 0 0 -11292443"/>
                  <a:gd name="T0" fmla="*/ 0 256 1"/>
                  <a:gd name="T1" fmla="*/ 180 256 1"/>
                  <a:gd name="G3" fmla="+- -11292443 T0 T1"/>
                  <a:gd name="T2" fmla="*/ 0 256 1"/>
                  <a:gd name="T3" fmla="*/ 90 256 1"/>
                  <a:gd name="G4" fmla="+- -11292443 T2 T3"/>
                  <a:gd name="G5" fmla="*/ G4 2 1"/>
                  <a:gd name="T4" fmla="*/ 90 256 1"/>
                  <a:gd name="T5" fmla="*/ 0 256 1"/>
                  <a:gd name="G6" fmla="+- -11292443 T4 T5"/>
                  <a:gd name="G7" fmla="*/ G6 2 1"/>
                  <a:gd name="G8" fmla="abs -11292443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9116"/>
                  <a:gd name="G18" fmla="*/ 9116 1 2"/>
                  <a:gd name="G19" fmla="+- G18 5400 0"/>
                  <a:gd name="G20" fmla="cos G19 -11292443"/>
                  <a:gd name="G21" fmla="sin G19 -11292443"/>
                  <a:gd name="G22" fmla="+- G20 10800 0"/>
                  <a:gd name="G23" fmla="+- G21 10800 0"/>
                  <a:gd name="G24" fmla="+- 10800 0 G20"/>
                  <a:gd name="G25" fmla="+- 9116 10800 0"/>
                  <a:gd name="G26" fmla="?: G9 G17 G25"/>
                  <a:gd name="G27" fmla="?: G9 0 21600"/>
                  <a:gd name="G28" fmla="cos 10800 -11292443"/>
                  <a:gd name="G29" fmla="sin 10800 -11292443"/>
                  <a:gd name="G30" fmla="sin 9116 -11292443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-11292443 G34 0"/>
                  <a:gd name="G36" fmla="?: G6 G35 G31"/>
                  <a:gd name="G37" fmla="+- 21600 0 G36"/>
                  <a:gd name="G38" fmla="?: G4 0 G33"/>
                  <a:gd name="G39" fmla="?: -11292443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931 w 21600"/>
                  <a:gd name="T15" fmla="*/ 9467 h 21600"/>
                  <a:gd name="T16" fmla="*/ 10800 w 21600"/>
                  <a:gd name="T17" fmla="*/ 1684 h 21600"/>
                  <a:gd name="T18" fmla="*/ 20669 w 21600"/>
                  <a:gd name="T19" fmla="*/ 9467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1766" y="9580"/>
                    </a:moveTo>
                    <a:cubicBezTo>
                      <a:pt x="2376" y="5057"/>
                      <a:pt x="6236" y="1683"/>
                      <a:pt x="10800" y="1684"/>
                    </a:cubicBezTo>
                    <a:cubicBezTo>
                      <a:pt x="15363" y="1684"/>
                      <a:pt x="19223" y="5057"/>
                      <a:pt x="19833" y="9580"/>
                    </a:cubicBezTo>
                    <a:lnTo>
                      <a:pt x="21502" y="9354"/>
                    </a:lnTo>
                    <a:cubicBezTo>
                      <a:pt x="20779" y="3997"/>
                      <a:pt x="16206" y="-1"/>
                      <a:pt x="10799" y="0"/>
                    </a:cubicBezTo>
                    <a:cubicBezTo>
                      <a:pt x="5393" y="0"/>
                      <a:pt x="820" y="3997"/>
                      <a:pt x="97" y="9354"/>
                    </a:cubicBez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grpSp>
            <p:nvGrpSpPr>
              <p:cNvPr id="134199" name="Group 55"/>
              <p:cNvGrpSpPr>
                <a:grpSpLocks/>
              </p:cNvGrpSpPr>
              <p:nvPr/>
            </p:nvGrpSpPr>
            <p:grpSpPr bwMode="auto">
              <a:xfrm>
                <a:off x="204" y="2704"/>
                <a:ext cx="398" cy="343"/>
                <a:chOff x="4147" y="758"/>
                <a:chExt cx="398" cy="343"/>
              </a:xfrm>
            </p:grpSpPr>
            <p:sp>
              <p:nvSpPr>
                <p:cNvPr id="134184" name="Freeform 40"/>
                <p:cNvSpPr>
                  <a:spLocks/>
                </p:cNvSpPr>
                <p:nvPr/>
              </p:nvSpPr>
              <p:spPr bwMode="auto">
                <a:xfrm>
                  <a:off x="4167" y="830"/>
                  <a:ext cx="368" cy="181"/>
                </a:xfrm>
                <a:custGeom>
                  <a:avLst/>
                  <a:gdLst>
                    <a:gd name="T0" fmla="*/ 502 w 736"/>
                    <a:gd name="T1" fmla="*/ 345 h 362"/>
                    <a:gd name="T2" fmla="*/ 536 w 736"/>
                    <a:gd name="T3" fmla="*/ 333 h 362"/>
                    <a:gd name="T4" fmla="*/ 578 w 736"/>
                    <a:gd name="T5" fmla="*/ 317 h 362"/>
                    <a:gd name="T6" fmla="*/ 619 w 736"/>
                    <a:gd name="T7" fmla="*/ 299 h 362"/>
                    <a:gd name="T8" fmla="*/ 660 w 736"/>
                    <a:gd name="T9" fmla="*/ 279 h 362"/>
                    <a:gd name="T10" fmla="*/ 695 w 736"/>
                    <a:gd name="T11" fmla="*/ 261 h 362"/>
                    <a:gd name="T12" fmla="*/ 721 w 736"/>
                    <a:gd name="T13" fmla="*/ 245 h 362"/>
                    <a:gd name="T14" fmla="*/ 735 w 736"/>
                    <a:gd name="T15" fmla="*/ 234 h 362"/>
                    <a:gd name="T16" fmla="*/ 733 w 736"/>
                    <a:gd name="T17" fmla="*/ 230 h 362"/>
                    <a:gd name="T18" fmla="*/ 715 w 736"/>
                    <a:gd name="T19" fmla="*/ 215 h 362"/>
                    <a:gd name="T20" fmla="*/ 683 w 736"/>
                    <a:gd name="T21" fmla="*/ 187 h 362"/>
                    <a:gd name="T22" fmla="*/ 640 w 736"/>
                    <a:gd name="T23" fmla="*/ 153 h 362"/>
                    <a:gd name="T24" fmla="*/ 592 w 736"/>
                    <a:gd name="T25" fmla="*/ 113 h 362"/>
                    <a:gd name="T26" fmla="*/ 541 w 736"/>
                    <a:gd name="T27" fmla="*/ 75 h 362"/>
                    <a:gd name="T28" fmla="*/ 493 w 736"/>
                    <a:gd name="T29" fmla="*/ 42 h 362"/>
                    <a:gd name="T30" fmla="*/ 451 w 736"/>
                    <a:gd name="T31" fmla="*/ 18 h 362"/>
                    <a:gd name="T32" fmla="*/ 410 w 736"/>
                    <a:gd name="T33" fmla="*/ 3 h 362"/>
                    <a:gd name="T34" fmla="*/ 358 w 736"/>
                    <a:gd name="T35" fmla="*/ 3 h 362"/>
                    <a:gd name="T36" fmla="*/ 304 w 736"/>
                    <a:gd name="T37" fmla="*/ 15 h 362"/>
                    <a:gd name="T38" fmla="*/ 250 w 736"/>
                    <a:gd name="T39" fmla="*/ 38 h 362"/>
                    <a:gd name="T40" fmla="*/ 201 w 736"/>
                    <a:gd name="T41" fmla="*/ 65 h 362"/>
                    <a:gd name="T42" fmla="*/ 160 w 736"/>
                    <a:gd name="T43" fmla="*/ 91 h 362"/>
                    <a:gd name="T44" fmla="*/ 129 w 736"/>
                    <a:gd name="T45" fmla="*/ 113 h 362"/>
                    <a:gd name="T46" fmla="*/ 111 w 736"/>
                    <a:gd name="T47" fmla="*/ 127 h 362"/>
                    <a:gd name="T48" fmla="*/ 101 w 736"/>
                    <a:gd name="T49" fmla="*/ 132 h 362"/>
                    <a:gd name="T50" fmla="*/ 69 w 736"/>
                    <a:gd name="T51" fmla="*/ 155 h 362"/>
                    <a:gd name="T52" fmla="*/ 31 w 736"/>
                    <a:gd name="T53" fmla="*/ 185 h 362"/>
                    <a:gd name="T54" fmla="*/ 4 w 736"/>
                    <a:gd name="T55" fmla="*/ 209 h 362"/>
                    <a:gd name="T56" fmla="*/ 1 w 736"/>
                    <a:gd name="T57" fmla="*/ 218 h 362"/>
                    <a:gd name="T58" fmla="*/ 17 w 736"/>
                    <a:gd name="T59" fmla="*/ 235 h 362"/>
                    <a:gd name="T60" fmla="*/ 49 w 736"/>
                    <a:gd name="T61" fmla="*/ 256 h 362"/>
                    <a:gd name="T62" fmla="*/ 92 w 736"/>
                    <a:gd name="T63" fmla="*/ 280 h 362"/>
                    <a:gd name="T64" fmla="*/ 141 w 736"/>
                    <a:gd name="T65" fmla="*/ 303 h 362"/>
                    <a:gd name="T66" fmla="*/ 193 w 736"/>
                    <a:gd name="T67" fmla="*/ 325 h 362"/>
                    <a:gd name="T68" fmla="*/ 243 w 736"/>
                    <a:gd name="T69" fmla="*/ 344 h 362"/>
                    <a:gd name="T70" fmla="*/ 285 w 736"/>
                    <a:gd name="T71" fmla="*/ 355 h 362"/>
                    <a:gd name="T72" fmla="*/ 315 w 736"/>
                    <a:gd name="T73" fmla="*/ 360 h 362"/>
                    <a:gd name="T74" fmla="*/ 341 w 736"/>
                    <a:gd name="T75" fmla="*/ 362 h 362"/>
                    <a:gd name="T76" fmla="*/ 362 w 736"/>
                    <a:gd name="T77" fmla="*/ 362 h 362"/>
                    <a:gd name="T78" fmla="*/ 384 w 736"/>
                    <a:gd name="T79" fmla="*/ 362 h 362"/>
                    <a:gd name="T80" fmla="*/ 405 w 736"/>
                    <a:gd name="T81" fmla="*/ 360 h 362"/>
                    <a:gd name="T82" fmla="*/ 426 w 736"/>
                    <a:gd name="T83" fmla="*/ 358 h 362"/>
                    <a:gd name="T84" fmla="*/ 449 w 736"/>
                    <a:gd name="T85" fmla="*/ 355 h 362"/>
                    <a:gd name="T86" fmla="*/ 473 w 736"/>
                    <a:gd name="T87" fmla="*/ 351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736" h="362">
                      <a:moveTo>
                        <a:pt x="487" y="348"/>
                      </a:moveTo>
                      <a:lnTo>
                        <a:pt x="502" y="345"/>
                      </a:lnTo>
                      <a:lnTo>
                        <a:pt x="518" y="340"/>
                      </a:lnTo>
                      <a:lnTo>
                        <a:pt x="536" y="333"/>
                      </a:lnTo>
                      <a:lnTo>
                        <a:pt x="557" y="325"/>
                      </a:lnTo>
                      <a:lnTo>
                        <a:pt x="578" y="317"/>
                      </a:lnTo>
                      <a:lnTo>
                        <a:pt x="599" y="308"/>
                      </a:lnTo>
                      <a:lnTo>
                        <a:pt x="619" y="299"/>
                      </a:lnTo>
                      <a:lnTo>
                        <a:pt x="640" y="288"/>
                      </a:lnTo>
                      <a:lnTo>
                        <a:pt x="660" y="279"/>
                      </a:lnTo>
                      <a:lnTo>
                        <a:pt x="678" y="269"/>
                      </a:lnTo>
                      <a:lnTo>
                        <a:pt x="695" y="261"/>
                      </a:lnTo>
                      <a:lnTo>
                        <a:pt x="709" y="252"/>
                      </a:lnTo>
                      <a:lnTo>
                        <a:pt x="721" y="245"/>
                      </a:lnTo>
                      <a:lnTo>
                        <a:pt x="730" y="239"/>
                      </a:lnTo>
                      <a:lnTo>
                        <a:pt x="735" y="234"/>
                      </a:lnTo>
                      <a:lnTo>
                        <a:pt x="736" y="232"/>
                      </a:lnTo>
                      <a:lnTo>
                        <a:pt x="733" y="230"/>
                      </a:lnTo>
                      <a:lnTo>
                        <a:pt x="726" y="224"/>
                      </a:lnTo>
                      <a:lnTo>
                        <a:pt x="715" y="215"/>
                      </a:lnTo>
                      <a:lnTo>
                        <a:pt x="700" y="202"/>
                      </a:lnTo>
                      <a:lnTo>
                        <a:pt x="683" y="187"/>
                      </a:lnTo>
                      <a:lnTo>
                        <a:pt x="662" y="170"/>
                      </a:lnTo>
                      <a:lnTo>
                        <a:pt x="640" y="153"/>
                      </a:lnTo>
                      <a:lnTo>
                        <a:pt x="616" y="133"/>
                      </a:lnTo>
                      <a:lnTo>
                        <a:pt x="592" y="113"/>
                      </a:lnTo>
                      <a:lnTo>
                        <a:pt x="566" y="94"/>
                      </a:lnTo>
                      <a:lnTo>
                        <a:pt x="541" y="75"/>
                      </a:lnTo>
                      <a:lnTo>
                        <a:pt x="517" y="58"/>
                      </a:lnTo>
                      <a:lnTo>
                        <a:pt x="493" y="42"/>
                      </a:lnTo>
                      <a:lnTo>
                        <a:pt x="471" y="28"/>
                      </a:lnTo>
                      <a:lnTo>
                        <a:pt x="451" y="18"/>
                      </a:lnTo>
                      <a:lnTo>
                        <a:pt x="434" y="10"/>
                      </a:lnTo>
                      <a:lnTo>
                        <a:pt x="410" y="3"/>
                      </a:lnTo>
                      <a:lnTo>
                        <a:pt x="384" y="0"/>
                      </a:lnTo>
                      <a:lnTo>
                        <a:pt x="358" y="3"/>
                      </a:lnTo>
                      <a:lnTo>
                        <a:pt x="330" y="7"/>
                      </a:lnTo>
                      <a:lnTo>
                        <a:pt x="304" y="15"/>
                      </a:lnTo>
                      <a:lnTo>
                        <a:pt x="276" y="26"/>
                      </a:lnTo>
                      <a:lnTo>
                        <a:pt x="250" y="38"/>
                      </a:lnTo>
                      <a:lnTo>
                        <a:pt x="225" y="51"/>
                      </a:lnTo>
                      <a:lnTo>
                        <a:pt x="201" y="65"/>
                      </a:lnTo>
                      <a:lnTo>
                        <a:pt x="179" y="79"/>
                      </a:lnTo>
                      <a:lnTo>
                        <a:pt x="160" y="91"/>
                      </a:lnTo>
                      <a:lnTo>
                        <a:pt x="142" y="103"/>
                      </a:lnTo>
                      <a:lnTo>
                        <a:pt x="129" y="113"/>
                      </a:lnTo>
                      <a:lnTo>
                        <a:pt x="118" y="123"/>
                      </a:lnTo>
                      <a:lnTo>
                        <a:pt x="111" y="127"/>
                      </a:lnTo>
                      <a:lnTo>
                        <a:pt x="109" y="130"/>
                      </a:lnTo>
                      <a:lnTo>
                        <a:pt x="101" y="132"/>
                      </a:lnTo>
                      <a:lnTo>
                        <a:pt x="87" y="141"/>
                      </a:lnTo>
                      <a:lnTo>
                        <a:pt x="69" y="155"/>
                      </a:lnTo>
                      <a:lnTo>
                        <a:pt x="49" y="170"/>
                      </a:lnTo>
                      <a:lnTo>
                        <a:pt x="31" y="185"/>
                      </a:lnTo>
                      <a:lnTo>
                        <a:pt x="15" y="199"/>
                      </a:lnTo>
                      <a:lnTo>
                        <a:pt x="4" y="209"/>
                      </a:lnTo>
                      <a:lnTo>
                        <a:pt x="0" y="212"/>
                      </a:lnTo>
                      <a:lnTo>
                        <a:pt x="1" y="218"/>
                      </a:lnTo>
                      <a:lnTo>
                        <a:pt x="6" y="226"/>
                      </a:lnTo>
                      <a:lnTo>
                        <a:pt x="17" y="235"/>
                      </a:lnTo>
                      <a:lnTo>
                        <a:pt x="31" y="246"/>
                      </a:lnTo>
                      <a:lnTo>
                        <a:pt x="49" y="256"/>
                      </a:lnTo>
                      <a:lnTo>
                        <a:pt x="69" y="268"/>
                      </a:lnTo>
                      <a:lnTo>
                        <a:pt x="92" y="280"/>
                      </a:lnTo>
                      <a:lnTo>
                        <a:pt x="116" y="292"/>
                      </a:lnTo>
                      <a:lnTo>
                        <a:pt x="141" y="303"/>
                      </a:lnTo>
                      <a:lnTo>
                        <a:pt x="168" y="315"/>
                      </a:lnTo>
                      <a:lnTo>
                        <a:pt x="193" y="325"/>
                      </a:lnTo>
                      <a:lnTo>
                        <a:pt x="218" y="336"/>
                      </a:lnTo>
                      <a:lnTo>
                        <a:pt x="243" y="344"/>
                      </a:lnTo>
                      <a:lnTo>
                        <a:pt x="266" y="351"/>
                      </a:lnTo>
                      <a:lnTo>
                        <a:pt x="285" y="355"/>
                      </a:lnTo>
                      <a:lnTo>
                        <a:pt x="303" y="359"/>
                      </a:lnTo>
                      <a:lnTo>
                        <a:pt x="315" y="360"/>
                      </a:lnTo>
                      <a:lnTo>
                        <a:pt x="328" y="361"/>
                      </a:lnTo>
                      <a:lnTo>
                        <a:pt x="341" y="362"/>
                      </a:lnTo>
                      <a:lnTo>
                        <a:pt x="352" y="362"/>
                      </a:lnTo>
                      <a:lnTo>
                        <a:pt x="362" y="362"/>
                      </a:lnTo>
                      <a:lnTo>
                        <a:pt x="373" y="362"/>
                      </a:lnTo>
                      <a:lnTo>
                        <a:pt x="384" y="362"/>
                      </a:lnTo>
                      <a:lnTo>
                        <a:pt x="395" y="361"/>
                      </a:lnTo>
                      <a:lnTo>
                        <a:pt x="405" y="360"/>
                      </a:lnTo>
                      <a:lnTo>
                        <a:pt x="415" y="360"/>
                      </a:lnTo>
                      <a:lnTo>
                        <a:pt x="426" y="358"/>
                      </a:lnTo>
                      <a:lnTo>
                        <a:pt x="437" y="356"/>
                      </a:lnTo>
                      <a:lnTo>
                        <a:pt x="449" y="355"/>
                      </a:lnTo>
                      <a:lnTo>
                        <a:pt x="460" y="353"/>
                      </a:lnTo>
                      <a:lnTo>
                        <a:pt x="473" y="351"/>
                      </a:lnTo>
                      <a:lnTo>
                        <a:pt x="487" y="3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34185" name="Freeform 41"/>
                <p:cNvSpPr>
                  <a:spLocks/>
                </p:cNvSpPr>
                <p:nvPr/>
              </p:nvSpPr>
              <p:spPr bwMode="auto">
                <a:xfrm>
                  <a:off x="4210" y="860"/>
                  <a:ext cx="286" cy="121"/>
                </a:xfrm>
                <a:custGeom>
                  <a:avLst/>
                  <a:gdLst>
                    <a:gd name="T0" fmla="*/ 569 w 570"/>
                    <a:gd name="T1" fmla="*/ 158 h 242"/>
                    <a:gd name="T2" fmla="*/ 533 w 570"/>
                    <a:gd name="T3" fmla="*/ 130 h 242"/>
                    <a:gd name="T4" fmla="*/ 498 w 570"/>
                    <a:gd name="T5" fmla="*/ 103 h 242"/>
                    <a:gd name="T6" fmla="*/ 461 w 570"/>
                    <a:gd name="T7" fmla="*/ 75 h 242"/>
                    <a:gd name="T8" fmla="*/ 424 w 570"/>
                    <a:gd name="T9" fmla="*/ 50 h 242"/>
                    <a:gd name="T10" fmla="*/ 385 w 570"/>
                    <a:gd name="T11" fmla="*/ 29 h 242"/>
                    <a:gd name="T12" fmla="*/ 343 w 570"/>
                    <a:gd name="T13" fmla="*/ 12 h 242"/>
                    <a:gd name="T14" fmla="*/ 301 w 570"/>
                    <a:gd name="T15" fmla="*/ 3 h 242"/>
                    <a:gd name="T16" fmla="*/ 253 w 570"/>
                    <a:gd name="T17" fmla="*/ 0 h 242"/>
                    <a:gd name="T18" fmla="*/ 222 w 570"/>
                    <a:gd name="T19" fmla="*/ 5 h 242"/>
                    <a:gd name="T20" fmla="*/ 190 w 570"/>
                    <a:gd name="T21" fmla="*/ 16 h 242"/>
                    <a:gd name="T22" fmla="*/ 155 w 570"/>
                    <a:gd name="T23" fmla="*/ 32 h 242"/>
                    <a:gd name="T24" fmla="*/ 120 w 570"/>
                    <a:gd name="T25" fmla="*/ 52 h 242"/>
                    <a:gd name="T26" fmla="*/ 86 w 570"/>
                    <a:gd name="T27" fmla="*/ 73 h 242"/>
                    <a:gd name="T28" fmla="*/ 54 w 570"/>
                    <a:gd name="T29" fmla="*/ 96 h 242"/>
                    <a:gd name="T30" fmla="*/ 25 w 570"/>
                    <a:gd name="T31" fmla="*/ 117 h 242"/>
                    <a:gd name="T32" fmla="*/ 0 w 570"/>
                    <a:gd name="T33" fmla="*/ 136 h 242"/>
                    <a:gd name="T34" fmla="*/ 10 w 570"/>
                    <a:gd name="T35" fmla="*/ 144 h 242"/>
                    <a:gd name="T36" fmla="*/ 31 w 570"/>
                    <a:gd name="T37" fmla="*/ 157 h 242"/>
                    <a:gd name="T38" fmla="*/ 59 w 570"/>
                    <a:gd name="T39" fmla="*/ 173 h 242"/>
                    <a:gd name="T40" fmla="*/ 91 w 570"/>
                    <a:gd name="T41" fmla="*/ 190 h 242"/>
                    <a:gd name="T42" fmla="*/ 127 w 570"/>
                    <a:gd name="T43" fmla="*/ 206 h 242"/>
                    <a:gd name="T44" fmla="*/ 162 w 570"/>
                    <a:gd name="T45" fmla="*/ 221 h 242"/>
                    <a:gd name="T46" fmla="*/ 197 w 570"/>
                    <a:gd name="T47" fmla="*/ 233 h 242"/>
                    <a:gd name="T48" fmla="*/ 227 w 570"/>
                    <a:gd name="T49" fmla="*/ 239 h 242"/>
                    <a:gd name="T50" fmla="*/ 272 w 570"/>
                    <a:gd name="T51" fmla="*/ 242 h 242"/>
                    <a:gd name="T52" fmla="*/ 318 w 570"/>
                    <a:gd name="T53" fmla="*/ 242 h 242"/>
                    <a:gd name="T54" fmla="*/ 363 w 570"/>
                    <a:gd name="T55" fmla="*/ 239 h 242"/>
                    <a:gd name="T56" fmla="*/ 408 w 570"/>
                    <a:gd name="T57" fmla="*/ 232 h 242"/>
                    <a:gd name="T58" fmla="*/ 450 w 570"/>
                    <a:gd name="T59" fmla="*/ 221 h 242"/>
                    <a:gd name="T60" fmla="*/ 493 w 570"/>
                    <a:gd name="T61" fmla="*/ 205 h 242"/>
                    <a:gd name="T62" fmla="*/ 532 w 570"/>
                    <a:gd name="T63" fmla="*/ 185 h 242"/>
                    <a:gd name="T64" fmla="*/ 570 w 570"/>
                    <a:gd name="T65" fmla="*/ 159 h 2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570" h="242">
                      <a:moveTo>
                        <a:pt x="570" y="159"/>
                      </a:moveTo>
                      <a:lnTo>
                        <a:pt x="569" y="158"/>
                      </a:lnTo>
                      <a:lnTo>
                        <a:pt x="551" y="144"/>
                      </a:lnTo>
                      <a:lnTo>
                        <a:pt x="533" y="130"/>
                      </a:lnTo>
                      <a:lnTo>
                        <a:pt x="515" y="117"/>
                      </a:lnTo>
                      <a:lnTo>
                        <a:pt x="498" y="103"/>
                      </a:lnTo>
                      <a:lnTo>
                        <a:pt x="479" y="89"/>
                      </a:lnTo>
                      <a:lnTo>
                        <a:pt x="461" y="75"/>
                      </a:lnTo>
                      <a:lnTo>
                        <a:pt x="442" y="62"/>
                      </a:lnTo>
                      <a:lnTo>
                        <a:pt x="424" y="50"/>
                      </a:lnTo>
                      <a:lnTo>
                        <a:pt x="404" y="39"/>
                      </a:lnTo>
                      <a:lnTo>
                        <a:pt x="385" y="29"/>
                      </a:lnTo>
                      <a:lnTo>
                        <a:pt x="364" y="20"/>
                      </a:lnTo>
                      <a:lnTo>
                        <a:pt x="343" y="12"/>
                      </a:lnTo>
                      <a:lnTo>
                        <a:pt x="322" y="6"/>
                      </a:lnTo>
                      <a:lnTo>
                        <a:pt x="301" y="3"/>
                      </a:lnTo>
                      <a:lnTo>
                        <a:pt x="278" y="0"/>
                      </a:lnTo>
                      <a:lnTo>
                        <a:pt x="253" y="0"/>
                      </a:lnTo>
                      <a:lnTo>
                        <a:pt x="238" y="1"/>
                      </a:lnTo>
                      <a:lnTo>
                        <a:pt x="222" y="5"/>
                      </a:lnTo>
                      <a:lnTo>
                        <a:pt x="206" y="9"/>
                      </a:lnTo>
                      <a:lnTo>
                        <a:pt x="190" y="16"/>
                      </a:lnTo>
                      <a:lnTo>
                        <a:pt x="173" y="23"/>
                      </a:lnTo>
                      <a:lnTo>
                        <a:pt x="155" y="32"/>
                      </a:lnTo>
                      <a:lnTo>
                        <a:pt x="137" y="42"/>
                      </a:lnTo>
                      <a:lnTo>
                        <a:pt x="120" y="52"/>
                      </a:lnTo>
                      <a:lnTo>
                        <a:pt x="102" y="62"/>
                      </a:lnTo>
                      <a:lnTo>
                        <a:pt x="86" y="73"/>
                      </a:lnTo>
                      <a:lnTo>
                        <a:pt x="70" y="84"/>
                      </a:lnTo>
                      <a:lnTo>
                        <a:pt x="54" y="96"/>
                      </a:lnTo>
                      <a:lnTo>
                        <a:pt x="39" y="106"/>
                      </a:lnTo>
                      <a:lnTo>
                        <a:pt x="25" y="117"/>
                      </a:lnTo>
                      <a:lnTo>
                        <a:pt x="11" y="127"/>
                      </a:lnTo>
                      <a:lnTo>
                        <a:pt x="0" y="136"/>
                      </a:lnTo>
                      <a:lnTo>
                        <a:pt x="3" y="140"/>
                      </a:lnTo>
                      <a:lnTo>
                        <a:pt x="10" y="144"/>
                      </a:lnTo>
                      <a:lnTo>
                        <a:pt x="20" y="150"/>
                      </a:lnTo>
                      <a:lnTo>
                        <a:pt x="31" y="157"/>
                      </a:lnTo>
                      <a:lnTo>
                        <a:pt x="44" y="165"/>
                      </a:lnTo>
                      <a:lnTo>
                        <a:pt x="59" y="173"/>
                      </a:lnTo>
                      <a:lnTo>
                        <a:pt x="75" y="181"/>
                      </a:lnTo>
                      <a:lnTo>
                        <a:pt x="91" y="190"/>
                      </a:lnTo>
                      <a:lnTo>
                        <a:pt x="109" y="198"/>
                      </a:lnTo>
                      <a:lnTo>
                        <a:pt x="127" y="206"/>
                      </a:lnTo>
                      <a:lnTo>
                        <a:pt x="145" y="215"/>
                      </a:lnTo>
                      <a:lnTo>
                        <a:pt x="162" y="221"/>
                      </a:lnTo>
                      <a:lnTo>
                        <a:pt x="180" y="227"/>
                      </a:lnTo>
                      <a:lnTo>
                        <a:pt x="197" y="233"/>
                      </a:lnTo>
                      <a:lnTo>
                        <a:pt x="213" y="236"/>
                      </a:lnTo>
                      <a:lnTo>
                        <a:pt x="227" y="239"/>
                      </a:lnTo>
                      <a:lnTo>
                        <a:pt x="250" y="241"/>
                      </a:lnTo>
                      <a:lnTo>
                        <a:pt x="272" y="242"/>
                      </a:lnTo>
                      <a:lnTo>
                        <a:pt x="295" y="242"/>
                      </a:lnTo>
                      <a:lnTo>
                        <a:pt x="318" y="242"/>
                      </a:lnTo>
                      <a:lnTo>
                        <a:pt x="340" y="241"/>
                      </a:lnTo>
                      <a:lnTo>
                        <a:pt x="363" y="239"/>
                      </a:lnTo>
                      <a:lnTo>
                        <a:pt x="385" y="236"/>
                      </a:lnTo>
                      <a:lnTo>
                        <a:pt x="408" y="232"/>
                      </a:lnTo>
                      <a:lnTo>
                        <a:pt x="430" y="227"/>
                      </a:lnTo>
                      <a:lnTo>
                        <a:pt x="450" y="221"/>
                      </a:lnTo>
                      <a:lnTo>
                        <a:pt x="472" y="213"/>
                      </a:lnTo>
                      <a:lnTo>
                        <a:pt x="493" y="205"/>
                      </a:lnTo>
                      <a:lnTo>
                        <a:pt x="513" y="196"/>
                      </a:lnTo>
                      <a:lnTo>
                        <a:pt x="532" y="185"/>
                      </a:lnTo>
                      <a:lnTo>
                        <a:pt x="552" y="173"/>
                      </a:lnTo>
                      <a:lnTo>
                        <a:pt x="570" y="159"/>
                      </a:lnTo>
                      <a:close/>
                    </a:path>
                  </a:pathLst>
                </a:custGeom>
                <a:solidFill>
                  <a:srgbClr val="FFF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34186" name="Freeform 42"/>
                <p:cNvSpPr>
                  <a:spLocks/>
                </p:cNvSpPr>
                <p:nvPr/>
              </p:nvSpPr>
              <p:spPr bwMode="auto">
                <a:xfrm>
                  <a:off x="4147" y="758"/>
                  <a:ext cx="398" cy="130"/>
                </a:xfrm>
                <a:custGeom>
                  <a:avLst/>
                  <a:gdLst>
                    <a:gd name="T0" fmla="*/ 428 w 796"/>
                    <a:gd name="T1" fmla="*/ 0 h 260"/>
                    <a:gd name="T2" fmla="*/ 352 w 796"/>
                    <a:gd name="T3" fmla="*/ 11 h 260"/>
                    <a:gd name="T4" fmla="*/ 272 w 796"/>
                    <a:gd name="T5" fmla="*/ 36 h 260"/>
                    <a:gd name="T6" fmla="*/ 195 w 796"/>
                    <a:gd name="T7" fmla="*/ 71 h 260"/>
                    <a:gd name="T8" fmla="*/ 126 w 796"/>
                    <a:gd name="T9" fmla="*/ 110 h 260"/>
                    <a:gd name="T10" fmla="*/ 67 w 796"/>
                    <a:gd name="T11" fmla="*/ 148 h 260"/>
                    <a:gd name="T12" fmla="*/ 24 w 796"/>
                    <a:gd name="T13" fmla="*/ 179 h 260"/>
                    <a:gd name="T14" fmla="*/ 3 w 796"/>
                    <a:gd name="T15" fmla="*/ 200 h 260"/>
                    <a:gd name="T16" fmla="*/ 7 w 796"/>
                    <a:gd name="T17" fmla="*/ 208 h 260"/>
                    <a:gd name="T18" fmla="*/ 22 w 796"/>
                    <a:gd name="T19" fmla="*/ 208 h 260"/>
                    <a:gd name="T20" fmla="*/ 30 w 796"/>
                    <a:gd name="T21" fmla="*/ 202 h 260"/>
                    <a:gd name="T22" fmla="*/ 52 w 796"/>
                    <a:gd name="T23" fmla="*/ 191 h 260"/>
                    <a:gd name="T24" fmla="*/ 91 w 796"/>
                    <a:gd name="T25" fmla="*/ 172 h 260"/>
                    <a:gd name="T26" fmla="*/ 145 w 796"/>
                    <a:gd name="T27" fmla="*/ 149 h 260"/>
                    <a:gd name="T28" fmla="*/ 209 w 796"/>
                    <a:gd name="T29" fmla="*/ 126 h 260"/>
                    <a:gd name="T30" fmla="*/ 279 w 796"/>
                    <a:gd name="T31" fmla="*/ 105 h 260"/>
                    <a:gd name="T32" fmla="*/ 350 w 796"/>
                    <a:gd name="T33" fmla="*/ 91 h 260"/>
                    <a:gd name="T34" fmla="*/ 422 w 796"/>
                    <a:gd name="T35" fmla="*/ 88 h 260"/>
                    <a:gd name="T36" fmla="*/ 475 w 796"/>
                    <a:gd name="T37" fmla="*/ 95 h 260"/>
                    <a:gd name="T38" fmla="*/ 522 w 796"/>
                    <a:gd name="T39" fmla="*/ 112 h 260"/>
                    <a:gd name="T40" fmla="*/ 575 w 796"/>
                    <a:gd name="T41" fmla="*/ 138 h 260"/>
                    <a:gd name="T42" fmla="*/ 630 w 796"/>
                    <a:gd name="T43" fmla="*/ 169 h 260"/>
                    <a:gd name="T44" fmla="*/ 683 w 796"/>
                    <a:gd name="T45" fmla="*/ 200 h 260"/>
                    <a:gd name="T46" fmla="*/ 731 w 796"/>
                    <a:gd name="T47" fmla="*/ 229 h 260"/>
                    <a:gd name="T48" fmla="*/ 769 w 796"/>
                    <a:gd name="T49" fmla="*/ 249 h 260"/>
                    <a:gd name="T50" fmla="*/ 792 w 796"/>
                    <a:gd name="T51" fmla="*/ 260 h 260"/>
                    <a:gd name="T52" fmla="*/ 796 w 796"/>
                    <a:gd name="T53" fmla="*/ 255 h 260"/>
                    <a:gd name="T54" fmla="*/ 780 w 796"/>
                    <a:gd name="T55" fmla="*/ 232 h 260"/>
                    <a:gd name="T56" fmla="*/ 748 w 796"/>
                    <a:gd name="T57" fmla="*/ 197 h 260"/>
                    <a:gd name="T58" fmla="*/ 703 w 796"/>
                    <a:gd name="T59" fmla="*/ 155 h 260"/>
                    <a:gd name="T60" fmla="*/ 650 w 796"/>
                    <a:gd name="T61" fmla="*/ 109 h 260"/>
                    <a:gd name="T62" fmla="*/ 593 w 796"/>
                    <a:gd name="T63" fmla="*/ 66 h 260"/>
                    <a:gd name="T64" fmla="*/ 537 w 796"/>
                    <a:gd name="T65" fmla="*/ 30 h 260"/>
                    <a:gd name="T66" fmla="*/ 486 w 796"/>
                    <a:gd name="T67" fmla="*/ 9 h 2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796" h="260">
                      <a:moveTo>
                        <a:pt x="463" y="3"/>
                      </a:moveTo>
                      <a:lnTo>
                        <a:pt x="428" y="0"/>
                      </a:lnTo>
                      <a:lnTo>
                        <a:pt x="390" y="4"/>
                      </a:lnTo>
                      <a:lnTo>
                        <a:pt x="352" y="11"/>
                      </a:lnTo>
                      <a:lnTo>
                        <a:pt x="311" y="22"/>
                      </a:lnTo>
                      <a:lnTo>
                        <a:pt x="272" y="36"/>
                      </a:lnTo>
                      <a:lnTo>
                        <a:pt x="233" y="53"/>
                      </a:lnTo>
                      <a:lnTo>
                        <a:pt x="195" y="71"/>
                      </a:lnTo>
                      <a:lnTo>
                        <a:pt x="159" y="90"/>
                      </a:lnTo>
                      <a:lnTo>
                        <a:pt x="126" y="110"/>
                      </a:lnTo>
                      <a:lnTo>
                        <a:pt x="95" y="130"/>
                      </a:lnTo>
                      <a:lnTo>
                        <a:pt x="67" y="148"/>
                      </a:lnTo>
                      <a:lnTo>
                        <a:pt x="43" y="165"/>
                      </a:lnTo>
                      <a:lnTo>
                        <a:pt x="24" y="179"/>
                      </a:lnTo>
                      <a:lnTo>
                        <a:pt x="11" y="192"/>
                      </a:lnTo>
                      <a:lnTo>
                        <a:pt x="3" y="200"/>
                      </a:lnTo>
                      <a:lnTo>
                        <a:pt x="0" y="203"/>
                      </a:lnTo>
                      <a:lnTo>
                        <a:pt x="7" y="208"/>
                      </a:lnTo>
                      <a:lnTo>
                        <a:pt x="14" y="209"/>
                      </a:lnTo>
                      <a:lnTo>
                        <a:pt x="22" y="208"/>
                      </a:lnTo>
                      <a:lnTo>
                        <a:pt x="28" y="203"/>
                      </a:lnTo>
                      <a:lnTo>
                        <a:pt x="30" y="202"/>
                      </a:lnTo>
                      <a:lnTo>
                        <a:pt x="39" y="197"/>
                      </a:lnTo>
                      <a:lnTo>
                        <a:pt x="52" y="191"/>
                      </a:lnTo>
                      <a:lnTo>
                        <a:pt x="70" y="182"/>
                      </a:lnTo>
                      <a:lnTo>
                        <a:pt x="91" y="172"/>
                      </a:lnTo>
                      <a:lnTo>
                        <a:pt x="117" y="161"/>
                      </a:lnTo>
                      <a:lnTo>
                        <a:pt x="145" y="149"/>
                      </a:lnTo>
                      <a:lnTo>
                        <a:pt x="176" y="138"/>
                      </a:lnTo>
                      <a:lnTo>
                        <a:pt x="209" y="126"/>
                      </a:lnTo>
                      <a:lnTo>
                        <a:pt x="243" y="116"/>
                      </a:lnTo>
                      <a:lnTo>
                        <a:pt x="279" y="105"/>
                      </a:lnTo>
                      <a:lnTo>
                        <a:pt x="315" y="97"/>
                      </a:lnTo>
                      <a:lnTo>
                        <a:pt x="350" y="91"/>
                      </a:lnTo>
                      <a:lnTo>
                        <a:pt x="386" y="88"/>
                      </a:lnTo>
                      <a:lnTo>
                        <a:pt x="422" y="88"/>
                      </a:lnTo>
                      <a:lnTo>
                        <a:pt x="455" y="90"/>
                      </a:lnTo>
                      <a:lnTo>
                        <a:pt x="475" y="95"/>
                      </a:lnTo>
                      <a:lnTo>
                        <a:pt x="498" y="102"/>
                      </a:lnTo>
                      <a:lnTo>
                        <a:pt x="522" y="112"/>
                      </a:lnTo>
                      <a:lnTo>
                        <a:pt x="549" y="124"/>
                      </a:lnTo>
                      <a:lnTo>
                        <a:pt x="575" y="138"/>
                      </a:lnTo>
                      <a:lnTo>
                        <a:pt x="603" y="153"/>
                      </a:lnTo>
                      <a:lnTo>
                        <a:pt x="630" y="169"/>
                      </a:lnTo>
                      <a:lnTo>
                        <a:pt x="658" y="184"/>
                      </a:lnTo>
                      <a:lnTo>
                        <a:pt x="683" y="200"/>
                      </a:lnTo>
                      <a:lnTo>
                        <a:pt x="709" y="215"/>
                      </a:lnTo>
                      <a:lnTo>
                        <a:pt x="731" y="229"/>
                      </a:lnTo>
                      <a:lnTo>
                        <a:pt x="751" y="240"/>
                      </a:lnTo>
                      <a:lnTo>
                        <a:pt x="769" y="249"/>
                      </a:lnTo>
                      <a:lnTo>
                        <a:pt x="781" y="256"/>
                      </a:lnTo>
                      <a:lnTo>
                        <a:pt x="792" y="260"/>
                      </a:lnTo>
                      <a:lnTo>
                        <a:pt x="796" y="260"/>
                      </a:lnTo>
                      <a:lnTo>
                        <a:pt x="796" y="255"/>
                      </a:lnTo>
                      <a:lnTo>
                        <a:pt x="790" y="246"/>
                      </a:lnTo>
                      <a:lnTo>
                        <a:pt x="780" y="232"/>
                      </a:lnTo>
                      <a:lnTo>
                        <a:pt x="765" y="216"/>
                      </a:lnTo>
                      <a:lnTo>
                        <a:pt x="748" y="197"/>
                      </a:lnTo>
                      <a:lnTo>
                        <a:pt x="726" y="177"/>
                      </a:lnTo>
                      <a:lnTo>
                        <a:pt x="703" y="155"/>
                      </a:lnTo>
                      <a:lnTo>
                        <a:pt x="676" y="132"/>
                      </a:lnTo>
                      <a:lnTo>
                        <a:pt x="650" y="109"/>
                      </a:lnTo>
                      <a:lnTo>
                        <a:pt x="621" y="87"/>
                      </a:lnTo>
                      <a:lnTo>
                        <a:pt x="593" y="66"/>
                      </a:lnTo>
                      <a:lnTo>
                        <a:pt x="565" y="48"/>
                      </a:lnTo>
                      <a:lnTo>
                        <a:pt x="537" y="30"/>
                      </a:lnTo>
                      <a:lnTo>
                        <a:pt x="511" y="18"/>
                      </a:lnTo>
                      <a:lnTo>
                        <a:pt x="486" y="9"/>
                      </a:lnTo>
                      <a:lnTo>
                        <a:pt x="463" y="3"/>
                      </a:lnTo>
                      <a:close/>
                    </a:path>
                  </a:pathLst>
                </a:custGeom>
                <a:solidFill>
                  <a:srgbClr val="FFB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34187" name="Freeform 43"/>
                <p:cNvSpPr>
                  <a:spLocks/>
                </p:cNvSpPr>
                <p:nvPr/>
              </p:nvSpPr>
              <p:spPr bwMode="auto">
                <a:xfrm>
                  <a:off x="4147" y="978"/>
                  <a:ext cx="398" cy="123"/>
                </a:xfrm>
                <a:custGeom>
                  <a:avLst/>
                  <a:gdLst>
                    <a:gd name="T0" fmla="*/ 767 w 797"/>
                    <a:gd name="T1" fmla="*/ 28 h 245"/>
                    <a:gd name="T2" fmla="*/ 745 w 797"/>
                    <a:gd name="T3" fmla="*/ 41 h 245"/>
                    <a:gd name="T4" fmla="*/ 707 w 797"/>
                    <a:gd name="T5" fmla="*/ 61 h 245"/>
                    <a:gd name="T6" fmla="*/ 654 w 797"/>
                    <a:gd name="T7" fmla="*/ 85 h 245"/>
                    <a:gd name="T8" fmla="*/ 592 w 797"/>
                    <a:gd name="T9" fmla="*/ 111 h 245"/>
                    <a:gd name="T10" fmla="*/ 523 w 797"/>
                    <a:gd name="T11" fmla="*/ 134 h 245"/>
                    <a:gd name="T12" fmla="*/ 452 w 797"/>
                    <a:gd name="T13" fmla="*/ 150 h 245"/>
                    <a:gd name="T14" fmla="*/ 380 w 797"/>
                    <a:gd name="T15" fmla="*/ 157 h 245"/>
                    <a:gd name="T16" fmla="*/ 326 w 797"/>
                    <a:gd name="T17" fmla="*/ 153 h 245"/>
                    <a:gd name="T18" fmla="*/ 279 w 797"/>
                    <a:gd name="T19" fmla="*/ 138 h 245"/>
                    <a:gd name="T20" fmla="*/ 225 w 797"/>
                    <a:gd name="T21" fmla="*/ 114 h 245"/>
                    <a:gd name="T22" fmla="*/ 168 w 797"/>
                    <a:gd name="T23" fmla="*/ 85 h 245"/>
                    <a:gd name="T24" fmla="*/ 114 w 797"/>
                    <a:gd name="T25" fmla="*/ 55 h 245"/>
                    <a:gd name="T26" fmla="*/ 66 w 797"/>
                    <a:gd name="T27" fmla="*/ 28 h 245"/>
                    <a:gd name="T28" fmla="*/ 28 w 797"/>
                    <a:gd name="T29" fmla="*/ 9 h 245"/>
                    <a:gd name="T30" fmla="*/ 5 w 797"/>
                    <a:gd name="T31" fmla="*/ 0 h 245"/>
                    <a:gd name="T32" fmla="*/ 0 w 797"/>
                    <a:gd name="T33" fmla="*/ 4 h 245"/>
                    <a:gd name="T34" fmla="*/ 17 w 797"/>
                    <a:gd name="T35" fmla="*/ 26 h 245"/>
                    <a:gd name="T36" fmla="*/ 51 w 797"/>
                    <a:gd name="T37" fmla="*/ 59 h 245"/>
                    <a:gd name="T38" fmla="*/ 97 w 797"/>
                    <a:gd name="T39" fmla="*/ 101 h 245"/>
                    <a:gd name="T40" fmla="*/ 152 w 797"/>
                    <a:gd name="T41" fmla="*/ 144 h 245"/>
                    <a:gd name="T42" fmla="*/ 210 w 797"/>
                    <a:gd name="T43" fmla="*/ 185 h 245"/>
                    <a:gd name="T44" fmla="*/ 267 w 797"/>
                    <a:gd name="T45" fmla="*/ 218 h 245"/>
                    <a:gd name="T46" fmla="*/ 319 w 797"/>
                    <a:gd name="T47" fmla="*/ 239 h 245"/>
                    <a:gd name="T48" fmla="*/ 378 w 797"/>
                    <a:gd name="T49" fmla="*/ 245 h 245"/>
                    <a:gd name="T50" fmla="*/ 454 w 797"/>
                    <a:gd name="T51" fmla="*/ 231 h 245"/>
                    <a:gd name="T52" fmla="*/ 531 w 797"/>
                    <a:gd name="T53" fmla="*/ 203 h 245"/>
                    <a:gd name="T54" fmla="*/ 607 w 797"/>
                    <a:gd name="T55" fmla="*/ 165 h 245"/>
                    <a:gd name="T56" fmla="*/ 675 w 797"/>
                    <a:gd name="T57" fmla="*/ 124 h 245"/>
                    <a:gd name="T58" fmla="*/ 733 w 797"/>
                    <a:gd name="T59" fmla="*/ 84 h 245"/>
                    <a:gd name="T60" fmla="*/ 774 w 797"/>
                    <a:gd name="T61" fmla="*/ 50 h 245"/>
                    <a:gd name="T62" fmla="*/ 795 w 797"/>
                    <a:gd name="T63" fmla="*/ 29 h 245"/>
                    <a:gd name="T64" fmla="*/ 790 w 797"/>
                    <a:gd name="T65" fmla="*/ 23 h 245"/>
                    <a:gd name="T66" fmla="*/ 775 w 797"/>
                    <a:gd name="T67" fmla="*/ 23 h 2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797" h="245">
                      <a:moveTo>
                        <a:pt x="770" y="27"/>
                      </a:moveTo>
                      <a:lnTo>
                        <a:pt x="767" y="28"/>
                      </a:lnTo>
                      <a:lnTo>
                        <a:pt x="759" y="33"/>
                      </a:lnTo>
                      <a:lnTo>
                        <a:pt x="745" y="41"/>
                      </a:lnTo>
                      <a:lnTo>
                        <a:pt x="728" y="50"/>
                      </a:lnTo>
                      <a:lnTo>
                        <a:pt x="707" y="61"/>
                      </a:lnTo>
                      <a:lnTo>
                        <a:pt x="682" y="72"/>
                      </a:lnTo>
                      <a:lnTo>
                        <a:pt x="654" y="85"/>
                      </a:lnTo>
                      <a:lnTo>
                        <a:pt x="624" y="99"/>
                      </a:lnTo>
                      <a:lnTo>
                        <a:pt x="592" y="111"/>
                      </a:lnTo>
                      <a:lnTo>
                        <a:pt x="558" y="123"/>
                      </a:lnTo>
                      <a:lnTo>
                        <a:pt x="523" y="134"/>
                      </a:lnTo>
                      <a:lnTo>
                        <a:pt x="487" y="144"/>
                      </a:lnTo>
                      <a:lnTo>
                        <a:pt x="452" y="150"/>
                      </a:lnTo>
                      <a:lnTo>
                        <a:pt x="416" y="155"/>
                      </a:lnTo>
                      <a:lnTo>
                        <a:pt x="380" y="157"/>
                      </a:lnTo>
                      <a:lnTo>
                        <a:pt x="347" y="156"/>
                      </a:lnTo>
                      <a:lnTo>
                        <a:pt x="326" y="153"/>
                      </a:lnTo>
                      <a:lnTo>
                        <a:pt x="304" y="146"/>
                      </a:lnTo>
                      <a:lnTo>
                        <a:pt x="279" y="138"/>
                      </a:lnTo>
                      <a:lnTo>
                        <a:pt x="252" y="126"/>
                      </a:lnTo>
                      <a:lnTo>
                        <a:pt x="225" y="114"/>
                      </a:lnTo>
                      <a:lnTo>
                        <a:pt x="196" y="100"/>
                      </a:lnTo>
                      <a:lnTo>
                        <a:pt x="168" y="85"/>
                      </a:lnTo>
                      <a:lnTo>
                        <a:pt x="141" y="70"/>
                      </a:lnTo>
                      <a:lnTo>
                        <a:pt x="114" y="55"/>
                      </a:lnTo>
                      <a:lnTo>
                        <a:pt x="89" y="41"/>
                      </a:lnTo>
                      <a:lnTo>
                        <a:pt x="66" y="28"/>
                      </a:lnTo>
                      <a:lnTo>
                        <a:pt x="45" y="17"/>
                      </a:lnTo>
                      <a:lnTo>
                        <a:pt x="28" y="9"/>
                      </a:lnTo>
                      <a:lnTo>
                        <a:pt x="15" y="2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7" y="13"/>
                      </a:lnTo>
                      <a:lnTo>
                        <a:pt x="17" y="26"/>
                      </a:lnTo>
                      <a:lnTo>
                        <a:pt x="32" y="42"/>
                      </a:lnTo>
                      <a:lnTo>
                        <a:pt x="51" y="59"/>
                      </a:lnTo>
                      <a:lnTo>
                        <a:pt x="73" y="80"/>
                      </a:lnTo>
                      <a:lnTo>
                        <a:pt x="97" y="101"/>
                      </a:lnTo>
                      <a:lnTo>
                        <a:pt x="123" y="123"/>
                      </a:lnTo>
                      <a:lnTo>
                        <a:pt x="152" y="144"/>
                      </a:lnTo>
                      <a:lnTo>
                        <a:pt x="181" y="165"/>
                      </a:lnTo>
                      <a:lnTo>
                        <a:pt x="210" y="185"/>
                      </a:lnTo>
                      <a:lnTo>
                        <a:pt x="239" y="202"/>
                      </a:lnTo>
                      <a:lnTo>
                        <a:pt x="267" y="218"/>
                      </a:lnTo>
                      <a:lnTo>
                        <a:pt x="294" y="231"/>
                      </a:lnTo>
                      <a:lnTo>
                        <a:pt x="319" y="239"/>
                      </a:lnTo>
                      <a:lnTo>
                        <a:pt x="342" y="244"/>
                      </a:lnTo>
                      <a:lnTo>
                        <a:pt x="378" y="245"/>
                      </a:lnTo>
                      <a:lnTo>
                        <a:pt x="415" y="240"/>
                      </a:lnTo>
                      <a:lnTo>
                        <a:pt x="454" y="231"/>
                      </a:lnTo>
                      <a:lnTo>
                        <a:pt x="493" y="218"/>
                      </a:lnTo>
                      <a:lnTo>
                        <a:pt x="531" y="203"/>
                      </a:lnTo>
                      <a:lnTo>
                        <a:pt x="570" y="185"/>
                      </a:lnTo>
                      <a:lnTo>
                        <a:pt x="607" y="165"/>
                      </a:lnTo>
                      <a:lnTo>
                        <a:pt x="643" y="145"/>
                      </a:lnTo>
                      <a:lnTo>
                        <a:pt x="675" y="124"/>
                      </a:lnTo>
                      <a:lnTo>
                        <a:pt x="706" y="103"/>
                      </a:lnTo>
                      <a:lnTo>
                        <a:pt x="733" y="84"/>
                      </a:lnTo>
                      <a:lnTo>
                        <a:pt x="756" y="66"/>
                      </a:lnTo>
                      <a:lnTo>
                        <a:pt x="774" y="50"/>
                      </a:lnTo>
                      <a:lnTo>
                        <a:pt x="788" y="39"/>
                      </a:lnTo>
                      <a:lnTo>
                        <a:pt x="795" y="29"/>
                      </a:lnTo>
                      <a:lnTo>
                        <a:pt x="797" y="26"/>
                      </a:lnTo>
                      <a:lnTo>
                        <a:pt x="790" y="23"/>
                      </a:lnTo>
                      <a:lnTo>
                        <a:pt x="783" y="21"/>
                      </a:lnTo>
                      <a:lnTo>
                        <a:pt x="775" y="23"/>
                      </a:lnTo>
                      <a:lnTo>
                        <a:pt x="770" y="27"/>
                      </a:lnTo>
                      <a:close/>
                    </a:path>
                  </a:pathLst>
                </a:custGeom>
                <a:solidFill>
                  <a:srgbClr val="FFB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34188" name="Freeform 44"/>
                <p:cNvSpPr>
                  <a:spLocks/>
                </p:cNvSpPr>
                <p:nvPr/>
              </p:nvSpPr>
              <p:spPr bwMode="auto">
                <a:xfrm>
                  <a:off x="4270" y="841"/>
                  <a:ext cx="157" cy="162"/>
                </a:xfrm>
                <a:custGeom>
                  <a:avLst/>
                  <a:gdLst>
                    <a:gd name="T0" fmla="*/ 312 w 313"/>
                    <a:gd name="T1" fmla="*/ 140 h 325"/>
                    <a:gd name="T2" fmla="*/ 307 w 313"/>
                    <a:gd name="T3" fmla="*/ 120 h 325"/>
                    <a:gd name="T4" fmla="*/ 297 w 313"/>
                    <a:gd name="T5" fmla="*/ 98 h 325"/>
                    <a:gd name="T6" fmla="*/ 284 w 313"/>
                    <a:gd name="T7" fmla="*/ 76 h 325"/>
                    <a:gd name="T8" fmla="*/ 270 w 313"/>
                    <a:gd name="T9" fmla="*/ 57 h 325"/>
                    <a:gd name="T10" fmla="*/ 257 w 313"/>
                    <a:gd name="T11" fmla="*/ 38 h 325"/>
                    <a:gd name="T12" fmla="*/ 245 w 313"/>
                    <a:gd name="T13" fmla="*/ 24 h 325"/>
                    <a:gd name="T14" fmla="*/ 237 w 313"/>
                    <a:gd name="T15" fmla="*/ 14 h 325"/>
                    <a:gd name="T16" fmla="*/ 234 w 313"/>
                    <a:gd name="T17" fmla="*/ 11 h 325"/>
                    <a:gd name="T18" fmla="*/ 230 w 313"/>
                    <a:gd name="T19" fmla="*/ 8 h 325"/>
                    <a:gd name="T20" fmla="*/ 219 w 313"/>
                    <a:gd name="T21" fmla="*/ 5 h 325"/>
                    <a:gd name="T22" fmla="*/ 201 w 313"/>
                    <a:gd name="T23" fmla="*/ 3 h 325"/>
                    <a:gd name="T24" fmla="*/ 181 w 313"/>
                    <a:gd name="T25" fmla="*/ 0 h 325"/>
                    <a:gd name="T26" fmla="*/ 158 w 313"/>
                    <a:gd name="T27" fmla="*/ 0 h 325"/>
                    <a:gd name="T28" fmla="*/ 135 w 313"/>
                    <a:gd name="T29" fmla="*/ 1 h 325"/>
                    <a:gd name="T30" fmla="*/ 114 w 313"/>
                    <a:gd name="T31" fmla="*/ 4 h 325"/>
                    <a:gd name="T32" fmla="*/ 97 w 313"/>
                    <a:gd name="T33" fmla="*/ 8 h 325"/>
                    <a:gd name="T34" fmla="*/ 84 w 313"/>
                    <a:gd name="T35" fmla="*/ 14 h 325"/>
                    <a:gd name="T36" fmla="*/ 71 w 313"/>
                    <a:gd name="T37" fmla="*/ 22 h 325"/>
                    <a:gd name="T38" fmla="*/ 60 w 313"/>
                    <a:gd name="T39" fmla="*/ 30 h 325"/>
                    <a:gd name="T40" fmla="*/ 49 w 313"/>
                    <a:gd name="T41" fmla="*/ 39 h 325"/>
                    <a:gd name="T42" fmla="*/ 40 w 313"/>
                    <a:gd name="T43" fmla="*/ 50 h 325"/>
                    <a:gd name="T44" fmla="*/ 32 w 313"/>
                    <a:gd name="T45" fmla="*/ 60 h 325"/>
                    <a:gd name="T46" fmla="*/ 25 w 313"/>
                    <a:gd name="T47" fmla="*/ 73 h 325"/>
                    <a:gd name="T48" fmla="*/ 19 w 313"/>
                    <a:gd name="T49" fmla="*/ 85 h 325"/>
                    <a:gd name="T50" fmla="*/ 11 w 313"/>
                    <a:gd name="T51" fmla="*/ 109 h 325"/>
                    <a:gd name="T52" fmla="*/ 4 w 313"/>
                    <a:gd name="T53" fmla="*/ 132 h 325"/>
                    <a:gd name="T54" fmla="*/ 0 w 313"/>
                    <a:gd name="T55" fmla="*/ 156 h 325"/>
                    <a:gd name="T56" fmla="*/ 2 w 313"/>
                    <a:gd name="T57" fmla="*/ 180 h 325"/>
                    <a:gd name="T58" fmla="*/ 8 w 313"/>
                    <a:gd name="T59" fmla="*/ 201 h 325"/>
                    <a:gd name="T60" fmla="*/ 17 w 313"/>
                    <a:gd name="T61" fmla="*/ 223 h 325"/>
                    <a:gd name="T62" fmla="*/ 31 w 313"/>
                    <a:gd name="T63" fmla="*/ 246 h 325"/>
                    <a:gd name="T64" fmla="*/ 48 w 313"/>
                    <a:gd name="T65" fmla="*/ 267 h 325"/>
                    <a:gd name="T66" fmla="*/ 71 w 313"/>
                    <a:gd name="T67" fmla="*/ 288 h 325"/>
                    <a:gd name="T68" fmla="*/ 100 w 313"/>
                    <a:gd name="T69" fmla="*/ 305 h 325"/>
                    <a:gd name="T70" fmla="*/ 135 w 313"/>
                    <a:gd name="T71" fmla="*/ 318 h 325"/>
                    <a:gd name="T72" fmla="*/ 177 w 313"/>
                    <a:gd name="T73" fmla="*/ 325 h 325"/>
                    <a:gd name="T74" fmla="*/ 188 w 313"/>
                    <a:gd name="T75" fmla="*/ 325 h 325"/>
                    <a:gd name="T76" fmla="*/ 197 w 313"/>
                    <a:gd name="T77" fmla="*/ 324 h 325"/>
                    <a:gd name="T78" fmla="*/ 206 w 313"/>
                    <a:gd name="T79" fmla="*/ 322 h 325"/>
                    <a:gd name="T80" fmla="*/ 215 w 313"/>
                    <a:gd name="T81" fmla="*/ 319 h 325"/>
                    <a:gd name="T82" fmla="*/ 224 w 313"/>
                    <a:gd name="T83" fmla="*/ 315 h 325"/>
                    <a:gd name="T84" fmla="*/ 232 w 313"/>
                    <a:gd name="T85" fmla="*/ 311 h 325"/>
                    <a:gd name="T86" fmla="*/ 242 w 313"/>
                    <a:gd name="T87" fmla="*/ 305 h 325"/>
                    <a:gd name="T88" fmla="*/ 250 w 313"/>
                    <a:gd name="T89" fmla="*/ 301 h 325"/>
                    <a:gd name="T90" fmla="*/ 268 w 313"/>
                    <a:gd name="T91" fmla="*/ 287 h 325"/>
                    <a:gd name="T92" fmla="*/ 284 w 313"/>
                    <a:gd name="T93" fmla="*/ 270 h 325"/>
                    <a:gd name="T94" fmla="*/ 296 w 313"/>
                    <a:gd name="T95" fmla="*/ 250 h 325"/>
                    <a:gd name="T96" fmla="*/ 304 w 313"/>
                    <a:gd name="T97" fmla="*/ 229 h 325"/>
                    <a:gd name="T98" fmla="*/ 310 w 313"/>
                    <a:gd name="T99" fmla="*/ 208 h 325"/>
                    <a:gd name="T100" fmla="*/ 313 w 313"/>
                    <a:gd name="T101" fmla="*/ 186 h 325"/>
                    <a:gd name="T102" fmla="*/ 313 w 313"/>
                    <a:gd name="T103" fmla="*/ 163 h 325"/>
                    <a:gd name="T104" fmla="*/ 312 w 313"/>
                    <a:gd name="T105" fmla="*/ 140 h 3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313" h="325">
                      <a:moveTo>
                        <a:pt x="312" y="140"/>
                      </a:moveTo>
                      <a:lnTo>
                        <a:pt x="307" y="120"/>
                      </a:lnTo>
                      <a:lnTo>
                        <a:pt x="297" y="98"/>
                      </a:lnTo>
                      <a:lnTo>
                        <a:pt x="284" y="76"/>
                      </a:lnTo>
                      <a:lnTo>
                        <a:pt x="270" y="57"/>
                      </a:lnTo>
                      <a:lnTo>
                        <a:pt x="257" y="38"/>
                      </a:lnTo>
                      <a:lnTo>
                        <a:pt x="245" y="24"/>
                      </a:lnTo>
                      <a:lnTo>
                        <a:pt x="237" y="14"/>
                      </a:lnTo>
                      <a:lnTo>
                        <a:pt x="234" y="11"/>
                      </a:lnTo>
                      <a:lnTo>
                        <a:pt x="230" y="8"/>
                      </a:lnTo>
                      <a:lnTo>
                        <a:pt x="219" y="5"/>
                      </a:lnTo>
                      <a:lnTo>
                        <a:pt x="201" y="3"/>
                      </a:lnTo>
                      <a:lnTo>
                        <a:pt x="181" y="0"/>
                      </a:lnTo>
                      <a:lnTo>
                        <a:pt x="158" y="0"/>
                      </a:lnTo>
                      <a:lnTo>
                        <a:pt x="135" y="1"/>
                      </a:lnTo>
                      <a:lnTo>
                        <a:pt x="114" y="4"/>
                      </a:lnTo>
                      <a:lnTo>
                        <a:pt x="97" y="8"/>
                      </a:lnTo>
                      <a:lnTo>
                        <a:pt x="84" y="14"/>
                      </a:lnTo>
                      <a:lnTo>
                        <a:pt x="71" y="22"/>
                      </a:lnTo>
                      <a:lnTo>
                        <a:pt x="60" y="30"/>
                      </a:lnTo>
                      <a:lnTo>
                        <a:pt x="49" y="39"/>
                      </a:lnTo>
                      <a:lnTo>
                        <a:pt x="40" y="50"/>
                      </a:lnTo>
                      <a:lnTo>
                        <a:pt x="32" y="60"/>
                      </a:lnTo>
                      <a:lnTo>
                        <a:pt x="25" y="73"/>
                      </a:lnTo>
                      <a:lnTo>
                        <a:pt x="19" y="85"/>
                      </a:lnTo>
                      <a:lnTo>
                        <a:pt x="11" y="109"/>
                      </a:lnTo>
                      <a:lnTo>
                        <a:pt x="4" y="132"/>
                      </a:lnTo>
                      <a:lnTo>
                        <a:pt x="0" y="156"/>
                      </a:lnTo>
                      <a:lnTo>
                        <a:pt x="2" y="180"/>
                      </a:lnTo>
                      <a:lnTo>
                        <a:pt x="8" y="201"/>
                      </a:lnTo>
                      <a:lnTo>
                        <a:pt x="17" y="223"/>
                      </a:lnTo>
                      <a:lnTo>
                        <a:pt x="31" y="246"/>
                      </a:lnTo>
                      <a:lnTo>
                        <a:pt x="48" y="267"/>
                      </a:lnTo>
                      <a:lnTo>
                        <a:pt x="71" y="288"/>
                      </a:lnTo>
                      <a:lnTo>
                        <a:pt x="100" y="305"/>
                      </a:lnTo>
                      <a:lnTo>
                        <a:pt x="135" y="318"/>
                      </a:lnTo>
                      <a:lnTo>
                        <a:pt x="177" y="325"/>
                      </a:lnTo>
                      <a:lnTo>
                        <a:pt x="188" y="325"/>
                      </a:lnTo>
                      <a:lnTo>
                        <a:pt x="197" y="324"/>
                      </a:lnTo>
                      <a:lnTo>
                        <a:pt x="206" y="322"/>
                      </a:lnTo>
                      <a:lnTo>
                        <a:pt x="215" y="319"/>
                      </a:lnTo>
                      <a:lnTo>
                        <a:pt x="224" y="315"/>
                      </a:lnTo>
                      <a:lnTo>
                        <a:pt x="232" y="311"/>
                      </a:lnTo>
                      <a:lnTo>
                        <a:pt x="242" y="305"/>
                      </a:lnTo>
                      <a:lnTo>
                        <a:pt x="250" y="301"/>
                      </a:lnTo>
                      <a:lnTo>
                        <a:pt x="268" y="287"/>
                      </a:lnTo>
                      <a:lnTo>
                        <a:pt x="284" y="270"/>
                      </a:lnTo>
                      <a:lnTo>
                        <a:pt x="296" y="250"/>
                      </a:lnTo>
                      <a:lnTo>
                        <a:pt x="304" y="229"/>
                      </a:lnTo>
                      <a:lnTo>
                        <a:pt x="310" y="208"/>
                      </a:lnTo>
                      <a:lnTo>
                        <a:pt x="313" y="186"/>
                      </a:lnTo>
                      <a:lnTo>
                        <a:pt x="313" y="163"/>
                      </a:lnTo>
                      <a:lnTo>
                        <a:pt x="312" y="1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34189" name="Freeform 45"/>
                <p:cNvSpPr>
                  <a:spLocks/>
                </p:cNvSpPr>
                <p:nvPr/>
              </p:nvSpPr>
              <p:spPr bwMode="auto">
                <a:xfrm>
                  <a:off x="4292" y="861"/>
                  <a:ext cx="118" cy="121"/>
                </a:xfrm>
                <a:custGeom>
                  <a:avLst/>
                  <a:gdLst>
                    <a:gd name="T0" fmla="*/ 189 w 238"/>
                    <a:gd name="T1" fmla="*/ 15 h 243"/>
                    <a:gd name="T2" fmla="*/ 179 w 238"/>
                    <a:gd name="T3" fmla="*/ 10 h 243"/>
                    <a:gd name="T4" fmla="*/ 164 w 238"/>
                    <a:gd name="T5" fmla="*/ 5 h 243"/>
                    <a:gd name="T6" fmla="*/ 146 w 238"/>
                    <a:gd name="T7" fmla="*/ 2 h 243"/>
                    <a:gd name="T8" fmla="*/ 126 w 238"/>
                    <a:gd name="T9" fmla="*/ 0 h 243"/>
                    <a:gd name="T10" fmla="*/ 104 w 238"/>
                    <a:gd name="T11" fmla="*/ 1 h 243"/>
                    <a:gd name="T12" fmla="*/ 81 w 238"/>
                    <a:gd name="T13" fmla="*/ 5 h 243"/>
                    <a:gd name="T14" fmla="*/ 60 w 238"/>
                    <a:gd name="T15" fmla="*/ 15 h 243"/>
                    <a:gd name="T16" fmla="*/ 41 w 238"/>
                    <a:gd name="T17" fmla="*/ 28 h 243"/>
                    <a:gd name="T18" fmla="*/ 31 w 238"/>
                    <a:gd name="T19" fmla="*/ 39 h 243"/>
                    <a:gd name="T20" fmla="*/ 22 w 238"/>
                    <a:gd name="T21" fmla="*/ 50 h 243"/>
                    <a:gd name="T22" fmla="*/ 15 w 238"/>
                    <a:gd name="T23" fmla="*/ 63 h 243"/>
                    <a:gd name="T24" fmla="*/ 11 w 238"/>
                    <a:gd name="T25" fmla="*/ 77 h 243"/>
                    <a:gd name="T26" fmla="*/ 6 w 238"/>
                    <a:gd name="T27" fmla="*/ 91 h 243"/>
                    <a:gd name="T28" fmla="*/ 3 w 238"/>
                    <a:gd name="T29" fmla="*/ 104 h 243"/>
                    <a:gd name="T30" fmla="*/ 2 w 238"/>
                    <a:gd name="T31" fmla="*/ 118 h 243"/>
                    <a:gd name="T32" fmla="*/ 0 w 238"/>
                    <a:gd name="T33" fmla="*/ 132 h 243"/>
                    <a:gd name="T34" fmla="*/ 3 w 238"/>
                    <a:gd name="T35" fmla="*/ 149 h 243"/>
                    <a:gd name="T36" fmla="*/ 6 w 238"/>
                    <a:gd name="T37" fmla="*/ 163 h 243"/>
                    <a:gd name="T38" fmla="*/ 11 w 238"/>
                    <a:gd name="T39" fmla="*/ 177 h 243"/>
                    <a:gd name="T40" fmla="*/ 16 w 238"/>
                    <a:gd name="T41" fmla="*/ 188 h 243"/>
                    <a:gd name="T42" fmla="*/ 23 w 238"/>
                    <a:gd name="T43" fmla="*/ 199 h 243"/>
                    <a:gd name="T44" fmla="*/ 34 w 238"/>
                    <a:gd name="T45" fmla="*/ 209 h 243"/>
                    <a:gd name="T46" fmla="*/ 46 w 238"/>
                    <a:gd name="T47" fmla="*/ 218 h 243"/>
                    <a:gd name="T48" fmla="*/ 63 w 238"/>
                    <a:gd name="T49" fmla="*/ 229 h 243"/>
                    <a:gd name="T50" fmla="*/ 76 w 238"/>
                    <a:gd name="T51" fmla="*/ 236 h 243"/>
                    <a:gd name="T52" fmla="*/ 93 w 238"/>
                    <a:gd name="T53" fmla="*/ 239 h 243"/>
                    <a:gd name="T54" fmla="*/ 111 w 238"/>
                    <a:gd name="T55" fmla="*/ 243 h 243"/>
                    <a:gd name="T56" fmla="*/ 131 w 238"/>
                    <a:gd name="T57" fmla="*/ 243 h 243"/>
                    <a:gd name="T58" fmla="*/ 149 w 238"/>
                    <a:gd name="T59" fmla="*/ 243 h 243"/>
                    <a:gd name="T60" fmla="*/ 166 w 238"/>
                    <a:gd name="T61" fmla="*/ 239 h 243"/>
                    <a:gd name="T62" fmla="*/ 182 w 238"/>
                    <a:gd name="T63" fmla="*/ 235 h 243"/>
                    <a:gd name="T64" fmla="*/ 194 w 238"/>
                    <a:gd name="T65" fmla="*/ 229 h 243"/>
                    <a:gd name="T66" fmla="*/ 207 w 238"/>
                    <a:gd name="T67" fmla="*/ 218 h 243"/>
                    <a:gd name="T68" fmla="*/ 217 w 238"/>
                    <a:gd name="T69" fmla="*/ 207 h 243"/>
                    <a:gd name="T70" fmla="*/ 225 w 238"/>
                    <a:gd name="T71" fmla="*/ 194 h 243"/>
                    <a:gd name="T72" fmla="*/ 231 w 238"/>
                    <a:gd name="T73" fmla="*/ 180 h 243"/>
                    <a:gd name="T74" fmla="*/ 234 w 238"/>
                    <a:gd name="T75" fmla="*/ 167 h 243"/>
                    <a:gd name="T76" fmla="*/ 237 w 238"/>
                    <a:gd name="T77" fmla="*/ 150 h 243"/>
                    <a:gd name="T78" fmla="*/ 238 w 238"/>
                    <a:gd name="T79" fmla="*/ 135 h 243"/>
                    <a:gd name="T80" fmla="*/ 238 w 238"/>
                    <a:gd name="T81" fmla="*/ 120 h 243"/>
                    <a:gd name="T82" fmla="*/ 235 w 238"/>
                    <a:gd name="T83" fmla="*/ 106 h 243"/>
                    <a:gd name="T84" fmla="*/ 233 w 238"/>
                    <a:gd name="T85" fmla="*/ 92 h 243"/>
                    <a:gd name="T86" fmla="*/ 228 w 238"/>
                    <a:gd name="T87" fmla="*/ 77 h 243"/>
                    <a:gd name="T88" fmla="*/ 224 w 238"/>
                    <a:gd name="T89" fmla="*/ 63 h 243"/>
                    <a:gd name="T90" fmla="*/ 217 w 238"/>
                    <a:gd name="T91" fmla="*/ 50 h 243"/>
                    <a:gd name="T92" fmla="*/ 209 w 238"/>
                    <a:gd name="T93" fmla="*/ 38 h 243"/>
                    <a:gd name="T94" fmla="*/ 200 w 238"/>
                    <a:gd name="T95" fmla="*/ 25 h 243"/>
                    <a:gd name="T96" fmla="*/ 189 w 238"/>
                    <a:gd name="T97" fmla="*/ 15 h 2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238" h="243">
                      <a:moveTo>
                        <a:pt x="189" y="15"/>
                      </a:moveTo>
                      <a:lnTo>
                        <a:pt x="179" y="10"/>
                      </a:lnTo>
                      <a:lnTo>
                        <a:pt x="164" y="5"/>
                      </a:lnTo>
                      <a:lnTo>
                        <a:pt x="146" y="2"/>
                      </a:lnTo>
                      <a:lnTo>
                        <a:pt x="126" y="0"/>
                      </a:lnTo>
                      <a:lnTo>
                        <a:pt x="104" y="1"/>
                      </a:lnTo>
                      <a:lnTo>
                        <a:pt x="81" y="5"/>
                      </a:lnTo>
                      <a:lnTo>
                        <a:pt x="60" y="15"/>
                      </a:lnTo>
                      <a:lnTo>
                        <a:pt x="41" y="28"/>
                      </a:lnTo>
                      <a:lnTo>
                        <a:pt x="31" y="39"/>
                      </a:lnTo>
                      <a:lnTo>
                        <a:pt x="22" y="50"/>
                      </a:lnTo>
                      <a:lnTo>
                        <a:pt x="15" y="63"/>
                      </a:lnTo>
                      <a:lnTo>
                        <a:pt x="11" y="77"/>
                      </a:lnTo>
                      <a:lnTo>
                        <a:pt x="6" y="91"/>
                      </a:lnTo>
                      <a:lnTo>
                        <a:pt x="3" y="104"/>
                      </a:lnTo>
                      <a:lnTo>
                        <a:pt x="2" y="118"/>
                      </a:lnTo>
                      <a:lnTo>
                        <a:pt x="0" y="132"/>
                      </a:lnTo>
                      <a:lnTo>
                        <a:pt x="3" y="149"/>
                      </a:lnTo>
                      <a:lnTo>
                        <a:pt x="6" y="163"/>
                      </a:lnTo>
                      <a:lnTo>
                        <a:pt x="11" y="177"/>
                      </a:lnTo>
                      <a:lnTo>
                        <a:pt x="16" y="188"/>
                      </a:lnTo>
                      <a:lnTo>
                        <a:pt x="23" y="199"/>
                      </a:lnTo>
                      <a:lnTo>
                        <a:pt x="34" y="209"/>
                      </a:lnTo>
                      <a:lnTo>
                        <a:pt x="46" y="218"/>
                      </a:lnTo>
                      <a:lnTo>
                        <a:pt x="63" y="229"/>
                      </a:lnTo>
                      <a:lnTo>
                        <a:pt x="76" y="236"/>
                      </a:lnTo>
                      <a:lnTo>
                        <a:pt x="93" y="239"/>
                      </a:lnTo>
                      <a:lnTo>
                        <a:pt x="111" y="243"/>
                      </a:lnTo>
                      <a:lnTo>
                        <a:pt x="131" y="243"/>
                      </a:lnTo>
                      <a:lnTo>
                        <a:pt x="149" y="243"/>
                      </a:lnTo>
                      <a:lnTo>
                        <a:pt x="166" y="239"/>
                      </a:lnTo>
                      <a:lnTo>
                        <a:pt x="182" y="235"/>
                      </a:lnTo>
                      <a:lnTo>
                        <a:pt x="194" y="229"/>
                      </a:lnTo>
                      <a:lnTo>
                        <a:pt x="207" y="218"/>
                      </a:lnTo>
                      <a:lnTo>
                        <a:pt x="217" y="207"/>
                      </a:lnTo>
                      <a:lnTo>
                        <a:pt x="225" y="194"/>
                      </a:lnTo>
                      <a:lnTo>
                        <a:pt x="231" y="180"/>
                      </a:lnTo>
                      <a:lnTo>
                        <a:pt x="234" y="167"/>
                      </a:lnTo>
                      <a:lnTo>
                        <a:pt x="237" y="150"/>
                      </a:lnTo>
                      <a:lnTo>
                        <a:pt x="238" y="135"/>
                      </a:lnTo>
                      <a:lnTo>
                        <a:pt x="238" y="120"/>
                      </a:lnTo>
                      <a:lnTo>
                        <a:pt x="235" y="106"/>
                      </a:lnTo>
                      <a:lnTo>
                        <a:pt x="233" y="92"/>
                      </a:lnTo>
                      <a:lnTo>
                        <a:pt x="228" y="77"/>
                      </a:lnTo>
                      <a:lnTo>
                        <a:pt x="224" y="63"/>
                      </a:lnTo>
                      <a:lnTo>
                        <a:pt x="217" y="50"/>
                      </a:lnTo>
                      <a:lnTo>
                        <a:pt x="209" y="38"/>
                      </a:lnTo>
                      <a:lnTo>
                        <a:pt x="200" y="25"/>
                      </a:lnTo>
                      <a:lnTo>
                        <a:pt x="189" y="15"/>
                      </a:lnTo>
                      <a:close/>
                    </a:path>
                  </a:pathLst>
                </a:custGeom>
                <a:solidFill>
                  <a:srgbClr val="7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34190" name="Freeform 46"/>
                <p:cNvSpPr>
                  <a:spLocks/>
                </p:cNvSpPr>
                <p:nvPr/>
              </p:nvSpPr>
              <p:spPr bwMode="auto">
                <a:xfrm>
                  <a:off x="4321" y="892"/>
                  <a:ext cx="60" cy="58"/>
                </a:xfrm>
                <a:custGeom>
                  <a:avLst/>
                  <a:gdLst>
                    <a:gd name="T0" fmla="*/ 110 w 120"/>
                    <a:gd name="T1" fmla="*/ 91 h 116"/>
                    <a:gd name="T2" fmla="*/ 116 w 120"/>
                    <a:gd name="T3" fmla="*/ 67 h 116"/>
                    <a:gd name="T4" fmla="*/ 120 w 120"/>
                    <a:gd name="T5" fmla="*/ 44 h 116"/>
                    <a:gd name="T6" fmla="*/ 115 w 120"/>
                    <a:gd name="T7" fmla="*/ 23 h 116"/>
                    <a:gd name="T8" fmla="*/ 99 w 120"/>
                    <a:gd name="T9" fmla="*/ 7 h 116"/>
                    <a:gd name="T10" fmla="*/ 91 w 120"/>
                    <a:gd name="T11" fmla="*/ 3 h 116"/>
                    <a:gd name="T12" fmla="*/ 82 w 120"/>
                    <a:gd name="T13" fmla="*/ 1 h 116"/>
                    <a:gd name="T14" fmla="*/ 73 w 120"/>
                    <a:gd name="T15" fmla="*/ 0 h 116"/>
                    <a:gd name="T16" fmla="*/ 63 w 120"/>
                    <a:gd name="T17" fmla="*/ 0 h 116"/>
                    <a:gd name="T18" fmla="*/ 54 w 120"/>
                    <a:gd name="T19" fmla="*/ 0 h 116"/>
                    <a:gd name="T20" fmla="*/ 45 w 120"/>
                    <a:gd name="T21" fmla="*/ 1 h 116"/>
                    <a:gd name="T22" fmla="*/ 35 w 120"/>
                    <a:gd name="T23" fmla="*/ 1 h 116"/>
                    <a:gd name="T24" fmla="*/ 25 w 120"/>
                    <a:gd name="T25" fmla="*/ 1 h 116"/>
                    <a:gd name="T26" fmla="*/ 19 w 120"/>
                    <a:gd name="T27" fmla="*/ 2 h 116"/>
                    <a:gd name="T28" fmla="*/ 15 w 120"/>
                    <a:gd name="T29" fmla="*/ 7 h 116"/>
                    <a:gd name="T30" fmla="*/ 10 w 120"/>
                    <a:gd name="T31" fmla="*/ 14 h 116"/>
                    <a:gd name="T32" fmla="*/ 2 w 120"/>
                    <a:gd name="T33" fmla="*/ 23 h 116"/>
                    <a:gd name="T34" fmla="*/ 2 w 120"/>
                    <a:gd name="T35" fmla="*/ 37 h 116"/>
                    <a:gd name="T36" fmla="*/ 0 w 120"/>
                    <a:gd name="T37" fmla="*/ 50 h 116"/>
                    <a:gd name="T38" fmla="*/ 0 w 120"/>
                    <a:gd name="T39" fmla="*/ 64 h 116"/>
                    <a:gd name="T40" fmla="*/ 0 w 120"/>
                    <a:gd name="T41" fmla="*/ 77 h 116"/>
                    <a:gd name="T42" fmla="*/ 1 w 120"/>
                    <a:gd name="T43" fmla="*/ 88 h 116"/>
                    <a:gd name="T44" fmla="*/ 6 w 120"/>
                    <a:gd name="T45" fmla="*/ 97 h 116"/>
                    <a:gd name="T46" fmla="*/ 14 w 120"/>
                    <a:gd name="T47" fmla="*/ 103 h 116"/>
                    <a:gd name="T48" fmla="*/ 25 w 120"/>
                    <a:gd name="T49" fmla="*/ 107 h 116"/>
                    <a:gd name="T50" fmla="*/ 38 w 120"/>
                    <a:gd name="T51" fmla="*/ 110 h 116"/>
                    <a:gd name="T52" fmla="*/ 51 w 120"/>
                    <a:gd name="T53" fmla="*/ 114 h 116"/>
                    <a:gd name="T54" fmla="*/ 65 w 120"/>
                    <a:gd name="T55" fmla="*/ 116 h 116"/>
                    <a:gd name="T56" fmla="*/ 77 w 120"/>
                    <a:gd name="T57" fmla="*/ 116 h 116"/>
                    <a:gd name="T58" fmla="*/ 89 w 120"/>
                    <a:gd name="T59" fmla="*/ 115 h 116"/>
                    <a:gd name="T60" fmla="*/ 98 w 120"/>
                    <a:gd name="T61" fmla="*/ 110 h 116"/>
                    <a:gd name="T62" fmla="*/ 106 w 120"/>
                    <a:gd name="T63" fmla="*/ 102 h 116"/>
                    <a:gd name="T64" fmla="*/ 110 w 120"/>
                    <a:gd name="T65" fmla="*/ 91 h 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20" h="116">
                      <a:moveTo>
                        <a:pt x="110" y="91"/>
                      </a:moveTo>
                      <a:lnTo>
                        <a:pt x="116" y="67"/>
                      </a:lnTo>
                      <a:lnTo>
                        <a:pt x="120" y="44"/>
                      </a:lnTo>
                      <a:lnTo>
                        <a:pt x="115" y="23"/>
                      </a:lnTo>
                      <a:lnTo>
                        <a:pt x="99" y="7"/>
                      </a:lnTo>
                      <a:lnTo>
                        <a:pt x="91" y="3"/>
                      </a:lnTo>
                      <a:lnTo>
                        <a:pt x="82" y="1"/>
                      </a:lnTo>
                      <a:lnTo>
                        <a:pt x="73" y="0"/>
                      </a:lnTo>
                      <a:lnTo>
                        <a:pt x="63" y="0"/>
                      </a:lnTo>
                      <a:lnTo>
                        <a:pt x="54" y="0"/>
                      </a:lnTo>
                      <a:lnTo>
                        <a:pt x="45" y="1"/>
                      </a:lnTo>
                      <a:lnTo>
                        <a:pt x="35" y="1"/>
                      </a:lnTo>
                      <a:lnTo>
                        <a:pt x="25" y="1"/>
                      </a:lnTo>
                      <a:lnTo>
                        <a:pt x="19" y="2"/>
                      </a:lnTo>
                      <a:lnTo>
                        <a:pt x="15" y="7"/>
                      </a:lnTo>
                      <a:lnTo>
                        <a:pt x="10" y="14"/>
                      </a:lnTo>
                      <a:lnTo>
                        <a:pt x="2" y="23"/>
                      </a:lnTo>
                      <a:lnTo>
                        <a:pt x="2" y="37"/>
                      </a:lnTo>
                      <a:lnTo>
                        <a:pt x="0" y="50"/>
                      </a:lnTo>
                      <a:lnTo>
                        <a:pt x="0" y="64"/>
                      </a:lnTo>
                      <a:lnTo>
                        <a:pt x="0" y="77"/>
                      </a:lnTo>
                      <a:lnTo>
                        <a:pt x="1" y="88"/>
                      </a:lnTo>
                      <a:lnTo>
                        <a:pt x="6" y="97"/>
                      </a:lnTo>
                      <a:lnTo>
                        <a:pt x="14" y="103"/>
                      </a:lnTo>
                      <a:lnTo>
                        <a:pt x="25" y="107"/>
                      </a:lnTo>
                      <a:lnTo>
                        <a:pt x="38" y="110"/>
                      </a:lnTo>
                      <a:lnTo>
                        <a:pt x="51" y="114"/>
                      </a:lnTo>
                      <a:lnTo>
                        <a:pt x="65" y="116"/>
                      </a:lnTo>
                      <a:lnTo>
                        <a:pt x="77" y="116"/>
                      </a:lnTo>
                      <a:lnTo>
                        <a:pt x="89" y="115"/>
                      </a:lnTo>
                      <a:lnTo>
                        <a:pt x="98" y="110"/>
                      </a:lnTo>
                      <a:lnTo>
                        <a:pt x="106" y="102"/>
                      </a:lnTo>
                      <a:lnTo>
                        <a:pt x="110" y="9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MX"/>
                </a:p>
              </p:txBody>
            </p:sp>
          </p:grpSp>
        </p:grpSp>
      </p:grpSp>
      <p:grpSp>
        <p:nvGrpSpPr>
          <p:cNvPr id="134266" name="Group 122"/>
          <p:cNvGrpSpPr>
            <a:grpSpLocks/>
          </p:cNvGrpSpPr>
          <p:nvPr/>
        </p:nvGrpSpPr>
        <p:grpSpPr bwMode="auto">
          <a:xfrm>
            <a:off x="2987675" y="2925763"/>
            <a:ext cx="3095625" cy="3816350"/>
            <a:chOff x="2154" y="981"/>
            <a:chExt cx="1950" cy="2404"/>
          </a:xfrm>
        </p:grpSpPr>
        <p:grpSp>
          <p:nvGrpSpPr>
            <p:cNvPr id="134212" name="Group 68"/>
            <p:cNvGrpSpPr>
              <a:grpSpLocks/>
            </p:cNvGrpSpPr>
            <p:nvPr/>
          </p:nvGrpSpPr>
          <p:grpSpPr bwMode="auto">
            <a:xfrm>
              <a:off x="2290" y="981"/>
              <a:ext cx="1724" cy="1248"/>
              <a:chOff x="2086" y="1434"/>
              <a:chExt cx="2495" cy="1248"/>
            </a:xfrm>
          </p:grpSpPr>
          <p:sp>
            <p:nvSpPr>
              <p:cNvPr id="134202" name="AutoShape 58"/>
              <p:cNvSpPr>
                <a:spLocks noChangeArrowheads="1"/>
              </p:cNvSpPr>
              <p:nvPr/>
            </p:nvSpPr>
            <p:spPr bwMode="auto">
              <a:xfrm>
                <a:off x="2086" y="1548"/>
                <a:ext cx="2495" cy="1134"/>
              </a:xfrm>
              <a:custGeom>
                <a:avLst/>
                <a:gdLst>
                  <a:gd name="G0" fmla="+- 9116 0 0"/>
                  <a:gd name="G1" fmla="+- -11292443 0 0"/>
                  <a:gd name="G2" fmla="+- 0 0 -11292443"/>
                  <a:gd name="T0" fmla="*/ 0 256 1"/>
                  <a:gd name="T1" fmla="*/ 180 256 1"/>
                  <a:gd name="G3" fmla="+- -11292443 T0 T1"/>
                  <a:gd name="T2" fmla="*/ 0 256 1"/>
                  <a:gd name="T3" fmla="*/ 90 256 1"/>
                  <a:gd name="G4" fmla="+- -11292443 T2 T3"/>
                  <a:gd name="G5" fmla="*/ G4 2 1"/>
                  <a:gd name="T4" fmla="*/ 90 256 1"/>
                  <a:gd name="T5" fmla="*/ 0 256 1"/>
                  <a:gd name="G6" fmla="+- -11292443 T4 T5"/>
                  <a:gd name="G7" fmla="*/ G6 2 1"/>
                  <a:gd name="G8" fmla="abs -11292443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9116"/>
                  <a:gd name="G18" fmla="*/ 9116 1 2"/>
                  <a:gd name="G19" fmla="+- G18 5400 0"/>
                  <a:gd name="G20" fmla="cos G19 -11292443"/>
                  <a:gd name="G21" fmla="sin G19 -11292443"/>
                  <a:gd name="G22" fmla="+- G20 10800 0"/>
                  <a:gd name="G23" fmla="+- G21 10800 0"/>
                  <a:gd name="G24" fmla="+- 10800 0 G20"/>
                  <a:gd name="G25" fmla="+- 9116 10800 0"/>
                  <a:gd name="G26" fmla="?: G9 G17 G25"/>
                  <a:gd name="G27" fmla="?: G9 0 21600"/>
                  <a:gd name="G28" fmla="cos 10800 -11292443"/>
                  <a:gd name="G29" fmla="sin 10800 -11292443"/>
                  <a:gd name="G30" fmla="sin 9116 -11292443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-11292443 G34 0"/>
                  <a:gd name="G36" fmla="?: G6 G35 G31"/>
                  <a:gd name="G37" fmla="+- 21600 0 G36"/>
                  <a:gd name="G38" fmla="?: G4 0 G33"/>
                  <a:gd name="G39" fmla="?: -11292443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931 w 21600"/>
                  <a:gd name="T15" fmla="*/ 9467 h 21600"/>
                  <a:gd name="T16" fmla="*/ 10800 w 21600"/>
                  <a:gd name="T17" fmla="*/ 1684 h 21600"/>
                  <a:gd name="T18" fmla="*/ 20669 w 21600"/>
                  <a:gd name="T19" fmla="*/ 9467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1766" y="9580"/>
                    </a:moveTo>
                    <a:cubicBezTo>
                      <a:pt x="2376" y="5057"/>
                      <a:pt x="6236" y="1683"/>
                      <a:pt x="10800" y="1684"/>
                    </a:cubicBezTo>
                    <a:cubicBezTo>
                      <a:pt x="15363" y="1684"/>
                      <a:pt x="19223" y="5057"/>
                      <a:pt x="19833" y="9580"/>
                    </a:cubicBezTo>
                    <a:lnTo>
                      <a:pt x="21502" y="9354"/>
                    </a:lnTo>
                    <a:cubicBezTo>
                      <a:pt x="20779" y="3997"/>
                      <a:pt x="16206" y="-1"/>
                      <a:pt x="10799" y="0"/>
                    </a:cubicBezTo>
                    <a:cubicBezTo>
                      <a:pt x="5393" y="0"/>
                      <a:pt x="820" y="3997"/>
                      <a:pt x="97" y="9354"/>
                    </a:cubicBez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grpSp>
            <p:nvGrpSpPr>
              <p:cNvPr id="134203" name="Group 59"/>
              <p:cNvGrpSpPr>
                <a:grpSpLocks/>
              </p:cNvGrpSpPr>
              <p:nvPr/>
            </p:nvGrpSpPr>
            <p:grpSpPr bwMode="auto">
              <a:xfrm>
                <a:off x="3107" y="1434"/>
                <a:ext cx="398" cy="343"/>
                <a:chOff x="4147" y="758"/>
                <a:chExt cx="398" cy="343"/>
              </a:xfrm>
            </p:grpSpPr>
            <p:sp>
              <p:nvSpPr>
                <p:cNvPr id="134205" name="Freeform 61"/>
                <p:cNvSpPr>
                  <a:spLocks/>
                </p:cNvSpPr>
                <p:nvPr/>
              </p:nvSpPr>
              <p:spPr bwMode="auto">
                <a:xfrm>
                  <a:off x="4167" y="830"/>
                  <a:ext cx="368" cy="181"/>
                </a:xfrm>
                <a:custGeom>
                  <a:avLst/>
                  <a:gdLst>
                    <a:gd name="T0" fmla="*/ 502 w 736"/>
                    <a:gd name="T1" fmla="*/ 345 h 362"/>
                    <a:gd name="T2" fmla="*/ 536 w 736"/>
                    <a:gd name="T3" fmla="*/ 333 h 362"/>
                    <a:gd name="T4" fmla="*/ 578 w 736"/>
                    <a:gd name="T5" fmla="*/ 317 h 362"/>
                    <a:gd name="T6" fmla="*/ 619 w 736"/>
                    <a:gd name="T7" fmla="*/ 299 h 362"/>
                    <a:gd name="T8" fmla="*/ 660 w 736"/>
                    <a:gd name="T9" fmla="*/ 279 h 362"/>
                    <a:gd name="T10" fmla="*/ 695 w 736"/>
                    <a:gd name="T11" fmla="*/ 261 h 362"/>
                    <a:gd name="T12" fmla="*/ 721 w 736"/>
                    <a:gd name="T13" fmla="*/ 245 h 362"/>
                    <a:gd name="T14" fmla="*/ 735 w 736"/>
                    <a:gd name="T15" fmla="*/ 234 h 362"/>
                    <a:gd name="T16" fmla="*/ 733 w 736"/>
                    <a:gd name="T17" fmla="*/ 230 h 362"/>
                    <a:gd name="T18" fmla="*/ 715 w 736"/>
                    <a:gd name="T19" fmla="*/ 215 h 362"/>
                    <a:gd name="T20" fmla="*/ 683 w 736"/>
                    <a:gd name="T21" fmla="*/ 187 h 362"/>
                    <a:gd name="T22" fmla="*/ 640 w 736"/>
                    <a:gd name="T23" fmla="*/ 153 h 362"/>
                    <a:gd name="T24" fmla="*/ 592 w 736"/>
                    <a:gd name="T25" fmla="*/ 113 h 362"/>
                    <a:gd name="T26" fmla="*/ 541 w 736"/>
                    <a:gd name="T27" fmla="*/ 75 h 362"/>
                    <a:gd name="T28" fmla="*/ 493 w 736"/>
                    <a:gd name="T29" fmla="*/ 42 h 362"/>
                    <a:gd name="T30" fmla="*/ 451 w 736"/>
                    <a:gd name="T31" fmla="*/ 18 h 362"/>
                    <a:gd name="T32" fmla="*/ 410 w 736"/>
                    <a:gd name="T33" fmla="*/ 3 h 362"/>
                    <a:gd name="T34" fmla="*/ 358 w 736"/>
                    <a:gd name="T35" fmla="*/ 3 h 362"/>
                    <a:gd name="T36" fmla="*/ 304 w 736"/>
                    <a:gd name="T37" fmla="*/ 15 h 362"/>
                    <a:gd name="T38" fmla="*/ 250 w 736"/>
                    <a:gd name="T39" fmla="*/ 38 h 362"/>
                    <a:gd name="T40" fmla="*/ 201 w 736"/>
                    <a:gd name="T41" fmla="*/ 65 h 362"/>
                    <a:gd name="T42" fmla="*/ 160 w 736"/>
                    <a:gd name="T43" fmla="*/ 91 h 362"/>
                    <a:gd name="T44" fmla="*/ 129 w 736"/>
                    <a:gd name="T45" fmla="*/ 113 h 362"/>
                    <a:gd name="T46" fmla="*/ 111 w 736"/>
                    <a:gd name="T47" fmla="*/ 127 h 362"/>
                    <a:gd name="T48" fmla="*/ 101 w 736"/>
                    <a:gd name="T49" fmla="*/ 132 h 362"/>
                    <a:gd name="T50" fmla="*/ 69 w 736"/>
                    <a:gd name="T51" fmla="*/ 155 h 362"/>
                    <a:gd name="T52" fmla="*/ 31 w 736"/>
                    <a:gd name="T53" fmla="*/ 185 h 362"/>
                    <a:gd name="T54" fmla="*/ 4 w 736"/>
                    <a:gd name="T55" fmla="*/ 209 h 362"/>
                    <a:gd name="T56" fmla="*/ 1 w 736"/>
                    <a:gd name="T57" fmla="*/ 218 h 362"/>
                    <a:gd name="T58" fmla="*/ 17 w 736"/>
                    <a:gd name="T59" fmla="*/ 235 h 362"/>
                    <a:gd name="T60" fmla="*/ 49 w 736"/>
                    <a:gd name="T61" fmla="*/ 256 h 362"/>
                    <a:gd name="T62" fmla="*/ 92 w 736"/>
                    <a:gd name="T63" fmla="*/ 280 h 362"/>
                    <a:gd name="T64" fmla="*/ 141 w 736"/>
                    <a:gd name="T65" fmla="*/ 303 h 362"/>
                    <a:gd name="T66" fmla="*/ 193 w 736"/>
                    <a:gd name="T67" fmla="*/ 325 h 362"/>
                    <a:gd name="T68" fmla="*/ 243 w 736"/>
                    <a:gd name="T69" fmla="*/ 344 h 362"/>
                    <a:gd name="T70" fmla="*/ 285 w 736"/>
                    <a:gd name="T71" fmla="*/ 355 h 362"/>
                    <a:gd name="T72" fmla="*/ 315 w 736"/>
                    <a:gd name="T73" fmla="*/ 360 h 362"/>
                    <a:gd name="T74" fmla="*/ 341 w 736"/>
                    <a:gd name="T75" fmla="*/ 362 h 362"/>
                    <a:gd name="T76" fmla="*/ 362 w 736"/>
                    <a:gd name="T77" fmla="*/ 362 h 362"/>
                    <a:gd name="T78" fmla="*/ 384 w 736"/>
                    <a:gd name="T79" fmla="*/ 362 h 362"/>
                    <a:gd name="T80" fmla="*/ 405 w 736"/>
                    <a:gd name="T81" fmla="*/ 360 h 362"/>
                    <a:gd name="T82" fmla="*/ 426 w 736"/>
                    <a:gd name="T83" fmla="*/ 358 h 362"/>
                    <a:gd name="T84" fmla="*/ 449 w 736"/>
                    <a:gd name="T85" fmla="*/ 355 h 362"/>
                    <a:gd name="T86" fmla="*/ 473 w 736"/>
                    <a:gd name="T87" fmla="*/ 351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736" h="362">
                      <a:moveTo>
                        <a:pt x="487" y="348"/>
                      </a:moveTo>
                      <a:lnTo>
                        <a:pt x="502" y="345"/>
                      </a:lnTo>
                      <a:lnTo>
                        <a:pt x="518" y="340"/>
                      </a:lnTo>
                      <a:lnTo>
                        <a:pt x="536" y="333"/>
                      </a:lnTo>
                      <a:lnTo>
                        <a:pt x="557" y="325"/>
                      </a:lnTo>
                      <a:lnTo>
                        <a:pt x="578" y="317"/>
                      </a:lnTo>
                      <a:lnTo>
                        <a:pt x="599" y="308"/>
                      </a:lnTo>
                      <a:lnTo>
                        <a:pt x="619" y="299"/>
                      </a:lnTo>
                      <a:lnTo>
                        <a:pt x="640" y="288"/>
                      </a:lnTo>
                      <a:lnTo>
                        <a:pt x="660" y="279"/>
                      </a:lnTo>
                      <a:lnTo>
                        <a:pt x="678" y="269"/>
                      </a:lnTo>
                      <a:lnTo>
                        <a:pt x="695" y="261"/>
                      </a:lnTo>
                      <a:lnTo>
                        <a:pt x="709" y="252"/>
                      </a:lnTo>
                      <a:lnTo>
                        <a:pt x="721" y="245"/>
                      </a:lnTo>
                      <a:lnTo>
                        <a:pt x="730" y="239"/>
                      </a:lnTo>
                      <a:lnTo>
                        <a:pt x="735" y="234"/>
                      </a:lnTo>
                      <a:lnTo>
                        <a:pt x="736" y="232"/>
                      </a:lnTo>
                      <a:lnTo>
                        <a:pt x="733" y="230"/>
                      </a:lnTo>
                      <a:lnTo>
                        <a:pt x="726" y="224"/>
                      </a:lnTo>
                      <a:lnTo>
                        <a:pt x="715" y="215"/>
                      </a:lnTo>
                      <a:lnTo>
                        <a:pt x="700" y="202"/>
                      </a:lnTo>
                      <a:lnTo>
                        <a:pt x="683" y="187"/>
                      </a:lnTo>
                      <a:lnTo>
                        <a:pt x="662" y="170"/>
                      </a:lnTo>
                      <a:lnTo>
                        <a:pt x="640" y="153"/>
                      </a:lnTo>
                      <a:lnTo>
                        <a:pt x="616" y="133"/>
                      </a:lnTo>
                      <a:lnTo>
                        <a:pt x="592" y="113"/>
                      </a:lnTo>
                      <a:lnTo>
                        <a:pt x="566" y="94"/>
                      </a:lnTo>
                      <a:lnTo>
                        <a:pt x="541" y="75"/>
                      </a:lnTo>
                      <a:lnTo>
                        <a:pt x="517" y="58"/>
                      </a:lnTo>
                      <a:lnTo>
                        <a:pt x="493" y="42"/>
                      </a:lnTo>
                      <a:lnTo>
                        <a:pt x="471" y="28"/>
                      </a:lnTo>
                      <a:lnTo>
                        <a:pt x="451" y="18"/>
                      </a:lnTo>
                      <a:lnTo>
                        <a:pt x="434" y="10"/>
                      </a:lnTo>
                      <a:lnTo>
                        <a:pt x="410" y="3"/>
                      </a:lnTo>
                      <a:lnTo>
                        <a:pt x="384" y="0"/>
                      </a:lnTo>
                      <a:lnTo>
                        <a:pt x="358" y="3"/>
                      </a:lnTo>
                      <a:lnTo>
                        <a:pt x="330" y="7"/>
                      </a:lnTo>
                      <a:lnTo>
                        <a:pt x="304" y="15"/>
                      </a:lnTo>
                      <a:lnTo>
                        <a:pt x="276" y="26"/>
                      </a:lnTo>
                      <a:lnTo>
                        <a:pt x="250" y="38"/>
                      </a:lnTo>
                      <a:lnTo>
                        <a:pt x="225" y="51"/>
                      </a:lnTo>
                      <a:lnTo>
                        <a:pt x="201" y="65"/>
                      </a:lnTo>
                      <a:lnTo>
                        <a:pt x="179" y="79"/>
                      </a:lnTo>
                      <a:lnTo>
                        <a:pt x="160" y="91"/>
                      </a:lnTo>
                      <a:lnTo>
                        <a:pt x="142" y="103"/>
                      </a:lnTo>
                      <a:lnTo>
                        <a:pt x="129" y="113"/>
                      </a:lnTo>
                      <a:lnTo>
                        <a:pt x="118" y="123"/>
                      </a:lnTo>
                      <a:lnTo>
                        <a:pt x="111" y="127"/>
                      </a:lnTo>
                      <a:lnTo>
                        <a:pt x="109" y="130"/>
                      </a:lnTo>
                      <a:lnTo>
                        <a:pt x="101" y="132"/>
                      </a:lnTo>
                      <a:lnTo>
                        <a:pt x="87" y="141"/>
                      </a:lnTo>
                      <a:lnTo>
                        <a:pt x="69" y="155"/>
                      </a:lnTo>
                      <a:lnTo>
                        <a:pt x="49" y="170"/>
                      </a:lnTo>
                      <a:lnTo>
                        <a:pt x="31" y="185"/>
                      </a:lnTo>
                      <a:lnTo>
                        <a:pt x="15" y="199"/>
                      </a:lnTo>
                      <a:lnTo>
                        <a:pt x="4" y="209"/>
                      </a:lnTo>
                      <a:lnTo>
                        <a:pt x="0" y="212"/>
                      </a:lnTo>
                      <a:lnTo>
                        <a:pt x="1" y="218"/>
                      </a:lnTo>
                      <a:lnTo>
                        <a:pt x="6" y="226"/>
                      </a:lnTo>
                      <a:lnTo>
                        <a:pt x="17" y="235"/>
                      </a:lnTo>
                      <a:lnTo>
                        <a:pt x="31" y="246"/>
                      </a:lnTo>
                      <a:lnTo>
                        <a:pt x="49" y="256"/>
                      </a:lnTo>
                      <a:lnTo>
                        <a:pt x="69" y="268"/>
                      </a:lnTo>
                      <a:lnTo>
                        <a:pt x="92" y="280"/>
                      </a:lnTo>
                      <a:lnTo>
                        <a:pt x="116" y="292"/>
                      </a:lnTo>
                      <a:lnTo>
                        <a:pt x="141" y="303"/>
                      </a:lnTo>
                      <a:lnTo>
                        <a:pt x="168" y="315"/>
                      </a:lnTo>
                      <a:lnTo>
                        <a:pt x="193" y="325"/>
                      </a:lnTo>
                      <a:lnTo>
                        <a:pt x="218" y="336"/>
                      </a:lnTo>
                      <a:lnTo>
                        <a:pt x="243" y="344"/>
                      </a:lnTo>
                      <a:lnTo>
                        <a:pt x="266" y="351"/>
                      </a:lnTo>
                      <a:lnTo>
                        <a:pt x="285" y="355"/>
                      </a:lnTo>
                      <a:lnTo>
                        <a:pt x="303" y="359"/>
                      </a:lnTo>
                      <a:lnTo>
                        <a:pt x="315" y="360"/>
                      </a:lnTo>
                      <a:lnTo>
                        <a:pt x="328" y="361"/>
                      </a:lnTo>
                      <a:lnTo>
                        <a:pt x="341" y="362"/>
                      </a:lnTo>
                      <a:lnTo>
                        <a:pt x="352" y="362"/>
                      </a:lnTo>
                      <a:lnTo>
                        <a:pt x="362" y="362"/>
                      </a:lnTo>
                      <a:lnTo>
                        <a:pt x="373" y="362"/>
                      </a:lnTo>
                      <a:lnTo>
                        <a:pt x="384" y="362"/>
                      </a:lnTo>
                      <a:lnTo>
                        <a:pt x="395" y="361"/>
                      </a:lnTo>
                      <a:lnTo>
                        <a:pt x="405" y="360"/>
                      </a:lnTo>
                      <a:lnTo>
                        <a:pt x="415" y="360"/>
                      </a:lnTo>
                      <a:lnTo>
                        <a:pt x="426" y="358"/>
                      </a:lnTo>
                      <a:lnTo>
                        <a:pt x="437" y="356"/>
                      </a:lnTo>
                      <a:lnTo>
                        <a:pt x="449" y="355"/>
                      </a:lnTo>
                      <a:lnTo>
                        <a:pt x="460" y="353"/>
                      </a:lnTo>
                      <a:lnTo>
                        <a:pt x="473" y="351"/>
                      </a:lnTo>
                      <a:lnTo>
                        <a:pt x="487" y="3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34206" name="Freeform 62"/>
                <p:cNvSpPr>
                  <a:spLocks/>
                </p:cNvSpPr>
                <p:nvPr/>
              </p:nvSpPr>
              <p:spPr bwMode="auto">
                <a:xfrm>
                  <a:off x="4210" y="860"/>
                  <a:ext cx="286" cy="121"/>
                </a:xfrm>
                <a:custGeom>
                  <a:avLst/>
                  <a:gdLst>
                    <a:gd name="T0" fmla="*/ 569 w 570"/>
                    <a:gd name="T1" fmla="*/ 158 h 242"/>
                    <a:gd name="T2" fmla="*/ 533 w 570"/>
                    <a:gd name="T3" fmla="*/ 130 h 242"/>
                    <a:gd name="T4" fmla="*/ 498 w 570"/>
                    <a:gd name="T5" fmla="*/ 103 h 242"/>
                    <a:gd name="T6" fmla="*/ 461 w 570"/>
                    <a:gd name="T7" fmla="*/ 75 h 242"/>
                    <a:gd name="T8" fmla="*/ 424 w 570"/>
                    <a:gd name="T9" fmla="*/ 50 h 242"/>
                    <a:gd name="T10" fmla="*/ 385 w 570"/>
                    <a:gd name="T11" fmla="*/ 29 h 242"/>
                    <a:gd name="T12" fmla="*/ 343 w 570"/>
                    <a:gd name="T13" fmla="*/ 12 h 242"/>
                    <a:gd name="T14" fmla="*/ 301 w 570"/>
                    <a:gd name="T15" fmla="*/ 3 h 242"/>
                    <a:gd name="T16" fmla="*/ 253 w 570"/>
                    <a:gd name="T17" fmla="*/ 0 h 242"/>
                    <a:gd name="T18" fmla="*/ 222 w 570"/>
                    <a:gd name="T19" fmla="*/ 5 h 242"/>
                    <a:gd name="T20" fmla="*/ 190 w 570"/>
                    <a:gd name="T21" fmla="*/ 16 h 242"/>
                    <a:gd name="T22" fmla="*/ 155 w 570"/>
                    <a:gd name="T23" fmla="*/ 32 h 242"/>
                    <a:gd name="T24" fmla="*/ 120 w 570"/>
                    <a:gd name="T25" fmla="*/ 52 h 242"/>
                    <a:gd name="T26" fmla="*/ 86 w 570"/>
                    <a:gd name="T27" fmla="*/ 73 h 242"/>
                    <a:gd name="T28" fmla="*/ 54 w 570"/>
                    <a:gd name="T29" fmla="*/ 96 h 242"/>
                    <a:gd name="T30" fmla="*/ 25 w 570"/>
                    <a:gd name="T31" fmla="*/ 117 h 242"/>
                    <a:gd name="T32" fmla="*/ 0 w 570"/>
                    <a:gd name="T33" fmla="*/ 136 h 242"/>
                    <a:gd name="T34" fmla="*/ 10 w 570"/>
                    <a:gd name="T35" fmla="*/ 144 h 242"/>
                    <a:gd name="T36" fmla="*/ 31 w 570"/>
                    <a:gd name="T37" fmla="*/ 157 h 242"/>
                    <a:gd name="T38" fmla="*/ 59 w 570"/>
                    <a:gd name="T39" fmla="*/ 173 h 242"/>
                    <a:gd name="T40" fmla="*/ 91 w 570"/>
                    <a:gd name="T41" fmla="*/ 190 h 242"/>
                    <a:gd name="T42" fmla="*/ 127 w 570"/>
                    <a:gd name="T43" fmla="*/ 206 h 242"/>
                    <a:gd name="T44" fmla="*/ 162 w 570"/>
                    <a:gd name="T45" fmla="*/ 221 h 242"/>
                    <a:gd name="T46" fmla="*/ 197 w 570"/>
                    <a:gd name="T47" fmla="*/ 233 h 242"/>
                    <a:gd name="T48" fmla="*/ 227 w 570"/>
                    <a:gd name="T49" fmla="*/ 239 h 242"/>
                    <a:gd name="T50" fmla="*/ 272 w 570"/>
                    <a:gd name="T51" fmla="*/ 242 h 242"/>
                    <a:gd name="T52" fmla="*/ 318 w 570"/>
                    <a:gd name="T53" fmla="*/ 242 h 242"/>
                    <a:gd name="T54" fmla="*/ 363 w 570"/>
                    <a:gd name="T55" fmla="*/ 239 h 242"/>
                    <a:gd name="T56" fmla="*/ 408 w 570"/>
                    <a:gd name="T57" fmla="*/ 232 h 242"/>
                    <a:gd name="T58" fmla="*/ 450 w 570"/>
                    <a:gd name="T59" fmla="*/ 221 h 242"/>
                    <a:gd name="T60" fmla="*/ 493 w 570"/>
                    <a:gd name="T61" fmla="*/ 205 h 242"/>
                    <a:gd name="T62" fmla="*/ 532 w 570"/>
                    <a:gd name="T63" fmla="*/ 185 h 242"/>
                    <a:gd name="T64" fmla="*/ 570 w 570"/>
                    <a:gd name="T65" fmla="*/ 159 h 2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570" h="242">
                      <a:moveTo>
                        <a:pt x="570" y="159"/>
                      </a:moveTo>
                      <a:lnTo>
                        <a:pt x="569" y="158"/>
                      </a:lnTo>
                      <a:lnTo>
                        <a:pt x="551" y="144"/>
                      </a:lnTo>
                      <a:lnTo>
                        <a:pt x="533" y="130"/>
                      </a:lnTo>
                      <a:lnTo>
                        <a:pt x="515" y="117"/>
                      </a:lnTo>
                      <a:lnTo>
                        <a:pt x="498" y="103"/>
                      </a:lnTo>
                      <a:lnTo>
                        <a:pt x="479" y="89"/>
                      </a:lnTo>
                      <a:lnTo>
                        <a:pt x="461" y="75"/>
                      </a:lnTo>
                      <a:lnTo>
                        <a:pt x="442" y="62"/>
                      </a:lnTo>
                      <a:lnTo>
                        <a:pt x="424" y="50"/>
                      </a:lnTo>
                      <a:lnTo>
                        <a:pt x="404" y="39"/>
                      </a:lnTo>
                      <a:lnTo>
                        <a:pt x="385" y="29"/>
                      </a:lnTo>
                      <a:lnTo>
                        <a:pt x="364" y="20"/>
                      </a:lnTo>
                      <a:lnTo>
                        <a:pt x="343" y="12"/>
                      </a:lnTo>
                      <a:lnTo>
                        <a:pt x="322" y="6"/>
                      </a:lnTo>
                      <a:lnTo>
                        <a:pt x="301" y="3"/>
                      </a:lnTo>
                      <a:lnTo>
                        <a:pt x="278" y="0"/>
                      </a:lnTo>
                      <a:lnTo>
                        <a:pt x="253" y="0"/>
                      </a:lnTo>
                      <a:lnTo>
                        <a:pt x="238" y="1"/>
                      </a:lnTo>
                      <a:lnTo>
                        <a:pt x="222" y="5"/>
                      </a:lnTo>
                      <a:lnTo>
                        <a:pt x="206" y="9"/>
                      </a:lnTo>
                      <a:lnTo>
                        <a:pt x="190" y="16"/>
                      </a:lnTo>
                      <a:lnTo>
                        <a:pt x="173" y="23"/>
                      </a:lnTo>
                      <a:lnTo>
                        <a:pt x="155" y="32"/>
                      </a:lnTo>
                      <a:lnTo>
                        <a:pt x="137" y="42"/>
                      </a:lnTo>
                      <a:lnTo>
                        <a:pt x="120" y="52"/>
                      </a:lnTo>
                      <a:lnTo>
                        <a:pt x="102" y="62"/>
                      </a:lnTo>
                      <a:lnTo>
                        <a:pt x="86" y="73"/>
                      </a:lnTo>
                      <a:lnTo>
                        <a:pt x="70" y="84"/>
                      </a:lnTo>
                      <a:lnTo>
                        <a:pt x="54" y="96"/>
                      </a:lnTo>
                      <a:lnTo>
                        <a:pt x="39" y="106"/>
                      </a:lnTo>
                      <a:lnTo>
                        <a:pt x="25" y="117"/>
                      </a:lnTo>
                      <a:lnTo>
                        <a:pt x="11" y="127"/>
                      </a:lnTo>
                      <a:lnTo>
                        <a:pt x="0" y="136"/>
                      </a:lnTo>
                      <a:lnTo>
                        <a:pt x="3" y="140"/>
                      </a:lnTo>
                      <a:lnTo>
                        <a:pt x="10" y="144"/>
                      </a:lnTo>
                      <a:lnTo>
                        <a:pt x="20" y="150"/>
                      </a:lnTo>
                      <a:lnTo>
                        <a:pt x="31" y="157"/>
                      </a:lnTo>
                      <a:lnTo>
                        <a:pt x="44" y="165"/>
                      </a:lnTo>
                      <a:lnTo>
                        <a:pt x="59" y="173"/>
                      </a:lnTo>
                      <a:lnTo>
                        <a:pt x="75" y="181"/>
                      </a:lnTo>
                      <a:lnTo>
                        <a:pt x="91" y="190"/>
                      </a:lnTo>
                      <a:lnTo>
                        <a:pt x="109" y="198"/>
                      </a:lnTo>
                      <a:lnTo>
                        <a:pt x="127" y="206"/>
                      </a:lnTo>
                      <a:lnTo>
                        <a:pt x="145" y="215"/>
                      </a:lnTo>
                      <a:lnTo>
                        <a:pt x="162" y="221"/>
                      </a:lnTo>
                      <a:lnTo>
                        <a:pt x="180" y="227"/>
                      </a:lnTo>
                      <a:lnTo>
                        <a:pt x="197" y="233"/>
                      </a:lnTo>
                      <a:lnTo>
                        <a:pt x="213" y="236"/>
                      </a:lnTo>
                      <a:lnTo>
                        <a:pt x="227" y="239"/>
                      </a:lnTo>
                      <a:lnTo>
                        <a:pt x="250" y="241"/>
                      </a:lnTo>
                      <a:lnTo>
                        <a:pt x="272" y="242"/>
                      </a:lnTo>
                      <a:lnTo>
                        <a:pt x="295" y="242"/>
                      </a:lnTo>
                      <a:lnTo>
                        <a:pt x="318" y="242"/>
                      </a:lnTo>
                      <a:lnTo>
                        <a:pt x="340" y="241"/>
                      </a:lnTo>
                      <a:lnTo>
                        <a:pt x="363" y="239"/>
                      </a:lnTo>
                      <a:lnTo>
                        <a:pt x="385" y="236"/>
                      </a:lnTo>
                      <a:lnTo>
                        <a:pt x="408" y="232"/>
                      </a:lnTo>
                      <a:lnTo>
                        <a:pt x="430" y="227"/>
                      </a:lnTo>
                      <a:lnTo>
                        <a:pt x="450" y="221"/>
                      </a:lnTo>
                      <a:lnTo>
                        <a:pt x="472" y="213"/>
                      </a:lnTo>
                      <a:lnTo>
                        <a:pt x="493" y="205"/>
                      </a:lnTo>
                      <a:lnTo>
                        <a:pt x="513" y="196"/>
                      </a:lnTo>
                      <a:lnTo>
                        <a:pt x="532" y="185"/>
                      </a:lnTo>
                      <a:lnTo>
                        <a:pt x="552" y="173"/>
                      </a:lnTo>
                      <a:lnTo>
                        <a:pt x="570" y="159"/>
                      </a:lnTo>
                      <a:close/>
                    </a:path>
                  </a:pathLst>
                </a:custGeom>
                <a:solidFill>
                  <a:srgbClr val="FFF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34207" name="Freeform 63"/>
                <p:cNvSpPr>
                  <a:spLocks/>
                </p:cNvSpPr>
                <p:nvPr/>
              </p:nvSpPr>
              <p:spPr bwMode="auto">
                <a:xfrm>
                  <a:off x="4147" y="758"/>
                  <a:ext cx="398" cy="130"/>
                </a:xfrm>
                <a:custGeom>
                  <a:avLst/>
                  <a:gdLst>
                    <a:gd name="T0" fmla="*/ 428 w 796"/>
                    <a:gd name="T1" fmla="*/ 0 h 260"/>
                    <a:gd name="T2" fmla="*/ 352 w 796"/>
                    <a:gd name="T3" fmla="*/ 11 h 260"/>
                    <a:gd name="T4" fmla="*/ 272 w 796"/>
                    <a:gd name="T5" fmla="*/ 36 h 260"/>
                    <a:gd name="T6" fmla="*/ 195 w 796"/>
                    <a:gd name="T7" fmla="*/ 71 h 260"/>
                    <a:gd name="T8" fmla="*/ 126 w 796"/>
                    <a:gd name="T9" fmla="*/ 110 h 260"/>
                    <a:gd name="T10" fmla="*/ 67 w 796"/>
                    <a:gd name="T11" fmla="*/ 148 h 260"/>
                    <a:gd name="T12" fmla="*/ 24 w 796"/>
                    <a:gd name="T13" fmla="*/ 179 h 260"/>
                    <a:gd name="T14" fmla="*/ 3 w 796"/>
                    <a:gd name="T15" fmla="*/ 200 h 260"/>
                    <a:gd name="T16" fmla="*/ 7 w 796"/>
                    <a:gd name="T17" fmla="*/ 208 h 260"/>
                    <a:gd name="T18" fmla="*/ 22 w 796"/>
                    <a:gd name="T19" fmla="*/ 208 h 260"/>
                    <a:gd name="T20" fmla="*/ 30 w 796"/>
                    <a:gd name="T21" fmla="*/ 202 h 260"/>
                    <a:gd name="T22" fmla="*/ 52 w 796"/>
                    <a:gd name="T23" fmla="*/ 191 h 260"/>
                    <a:gd name="T24" fmla="*/ 91 w 796"/>
                    <a:gd name="T25" fmla="*/ 172 h 260"/>
                    <a:gd name="T26" fmla="*/ 145 w 796"/>
                    <a:gd name="T27" fmla="*/ 149 h 260"/>
                    <a:gd name="T28" fmla="*/ 209 w 796"/>
                    <a:gd name="T29" fmla="*/ 126 h 260"/>
                    <a:gd name="T30" fmla="*/ 279 w 796"/>
                    <a:gd name="T31" fmla="*/ 105 h 260"/>
                    <a:gd name="T32" fmla="*/ 350 w 796"/>
                    <a:gd name="T33" fmla="*/ 91 h 260"/>
                    <a:gd name="T34" fmla="*/ 422 w 796"/>
                    <a:gd name="T35" fmla="*/ 88 h 260"/>
                    <a:gd name="T36" fmla="*/ 475 w 796"/>
                    <a:gd name="T37" fmla="*/ 95 h 260"/>
                    <a:gd name="T38" fmla="*/ 522 w 796"/>
                    <a:gd name="T39" fmla="*/ 112 h 260"/>
                    <a:gd name="T40" fmla="*/ 575 w 796"/>
                    <a:gd name="T41" fmla="*/ 138 h 260"/>
                    <a:gd name="T42" fmla="*/ 630 w 796"/>
                    <a:gd name="T43" fmla="*/ 169 h 260"/>
                    <a:gd name="T44" fmla="*/ 683 w 796"/>
                    <a:gd name="T45" fmla="*/ 200 h 260"/>
                    <a:gd name="T46" fmla="*/ 731 w 796"/>
                    <a:gd name="T47" fmla="*/ 229 h 260"/>
                    <a:gd name="T48" fmla="*/ 769 w 796"/>
                    <a:gd name="T49" fmla="*/ 249 h 260"/>
                    <a:gd name="T50" fmla="*/ 792 w 796"/>
                    <a:gd name="T51" fmla="*/ 260 h 260"/>
                    <a:gd name="T52" fmla="*/ 796 w 796"/>
                    <a:gd name="T53" fmla="*/ 255 h 260"/>
                    <a:gd name="T54" fmla="*/ 780 w 796"/>
                    <a:gd name="T55" fmla="*/ 232 h 260"/>
                    <a:gd name="T56" fmla="*/ 748 w 796"/>
                    <a:gd name="T57" fmla="*/ 197 h 260"/>
                    <a:gd name="T58" fmla="*/ 703 w 796"/>
                    <a:gd name="T59" fmla="*/ 155 h 260"/>
                    <a:gd name="T60" fmla="*/ 650 w 796"/>
                    <a:gd name="T61" fmla="*/ 109 h 260"/>
                    <a:gd name="T62" fmla="*/ 593 w 796"/>
                    <a:gd name="T63" fmla="*/ 66 h 260"/>
                    <a:gd name="T64" fmla="*/ 537 w 796"/>
                    <a:gd name="T65" fmla="*/ 30 h 260"/>
                    <a:gd name="T66" fmla="*/ 486 w 796"/>
                    <a:gd name="T67" fmla="*/ 9 h 2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796" h="260">
                      <a:moveTo>
                        <a:pt x="463" y="3"/>
                      </a:moveTo>
                      <a:lnTo>
                        <a:pt x="428" y="0"/>
                      </a:lnTo>
                      <a:lnTo>
                        <a:pt x="390" y="4"/>
                      </a:lnTo>
                      <a:lnTo>
                        <a:pt x="352" y="11"/>
                      </a:lnTo>
                      <a:lnTo>
                        <a:pt x="311" y="22"/>
                      </a:lnTo>
                      <a:lnTo>
                        <a:pt x="272" y="36"/>
                      </a:lnTo>
                      <a:lnTo>
                        <a:pt x="233" y="53"/>
                      </a:lnTo>
                      <a:lnTo>
                        <a:pt x="195" y="71"/>
                      </a:lnTo>
                      <a:lnTo>
                        <a:pt x="159" y="90"/>
                      </a:lnTo>
                      <a:lnTo>
                        <a:pt x="126" y="110"/>
                      </a:lnTo>
                      <a:lnTo>
                        <a:pt x="95" y="130"/>
                      </a:lnTo>
                      <a:lnTo>
                        <a:pt x="67" y="148"/>
                      </a:lnTo>
                      <a:lnTo>
                        <a:pt x="43" y="165"/>
                      </a:lnTo>
                      <a:lnTo>
                        <a:pt x="24" y="179"/>
                      </a:lnTo>
                      <a:lnTo>
                        <a:pt x="11" y="192"/>
                      </a:lnTo>
                      <a:lnTo>
                        <a:pt x="3" y="200"/>
                      </a:lnTo>
                      <a:lnTo>
                        <a:pt x="0" y="203"/>
                      </a:lnTo>
                      <a:lnTo>
                        <a:pt x="7" y="208"/>
                      </a:lnTo>
                      <a:lnTo>
                        <a:pt x="14" y="209"/>
                      </a:lnTo>
                      <a:lnTo>
                        <a:pt x="22" y="208"/>
                      </a:lnTo>
                      <a:lnTo>
                        <a:pt x="28" y="203"/>
                      </a:lnTo>
                      <a:lnTo>
                        <a:pt x="30" y="202"/>
                      </a:lnTo>
                      <a:lnTo>
                        <a:pt x="39" y="197"/>
                      </a:lnTo>
                      <a:lnTo>
                        <a:pt x="52" y="191"/>
                      </a:lnTo>
                      <a:lnTo>
                        <a:pt x="70" y="182"/>
                      </a:lnTo>
                      <a:lnTo>
                        <a:pt x="91" y="172"/>
                      </a:lnTo>
                      <a:lnTo>
                        <a:pt x="117" y="161"/>
                      </a:lnTo>
                      <a:lnTo>
                        <a:pt x="145" y="149"/>
                      </a:lnTo>
                      <a:lnTo>
                        <a:pt x="176" y="138"/>
                      </a:lnTo>
                      <a:lnTo>
                        <a:pt x="209" y="126"/>
                      </a:lnTo>
                      <a:lnTo>
                        <a:pt x="243" y="116"/>
                      </a:lnTo>
                      <a:lnTo>
                        <a:pt x="279" y="105"/>
                      </a:lnTo>
                      <a:lnTo>
                        <a:pt x="315" y="97"/>
                      </a:lnTo>
                      <a:lnTo>
                        <a:pt x="350" y="91"/>
                      </a:lnTo>
                      <a:lnTo>
                        <a:pt x="386" y="88"/>
                      </a:lnTo>
                      <a:lnTo>
                        <a:pt x="422" y="88"/>
                      </a:lnTo>
                      <a:lnTo>
                        <a:pt x="455" y="90"/>
                      </a:lnTo>
                      <a:lnTo>
                        <a:pt x="475" y="95"/>
                      </a:lnTo>
                      <a:lnTo>
                        <a:pt x="498" y="102"/>
                      </a:lnTo>
                      <a:lnTo>
                        <a:pt x="522" y="112"/>
                      </a:lnTo>
                      <a:lnTo>
                        <a:pt x="549" y="124"/>
                      </a:lnTo>
                      <a:lnTo>
                        <a:pt x="575" y="138"/>
                      </a:lnTo>
                      <a:lnTo>
                        <a:pt x="603" y="153"/>
                      </a:lnTo>
                      <a:lnTo>
                        <a:pt x="630" y="169"/>
                      </a:lnTo>
                      <a:lnTo>
                        <a:pt x="658" y="184"/>
                      </a:lnTo>
                      <a:lnTo>
                        <a:pt x="683" y="200"/>
                      </a:lnTo>
                      <a:lnTo>
                        <a:pt x="709" y="215"/>
                      </a:lnTo>
                      <a:lnTo>
                        <a:pt x="731" y="229"/>
                      </a:lnTo>
                      <a:lnTo>
                        <a:pt x="751" y="240"/>
                      </a:lnTo>
                      <a:lnTo>
                        <a:pt x="769" y="249"/>
                      </a:lnTo>
                      <a:lnTo>
                        <a:pt x="781" y="256"/>
                      </a:lnTo>
                      <a:lnTo>
                        <a:pt x="792" y="260"/>
                      </a:lnTo>
                      <a:lnTo>
                        <a:pt x="796" y="260"/>
                      </a:lnTo>
                      <a:lnTo>
                        <a:pt x="796" y="255"/>
                      </a:lnTo>
                      <a:lnTo>
                        <a:pt x="790" y="246"/>
                      </a:lnTo>
                      <a:lnTo>
                        <a:pt x="780" y="232"/>
                      </a:lnTo>
                      <a:lnTo>
                        <a:pt x="765" y="216"/>
                      </a:lnTo>
                      <a:lnTo>
                        <a:pt x="748" y="197"/>
                      </a:lnTo>
                      <a:lnTo>
                        <a:pt x="726" y="177"/>
                      </a:lnTo>
                      <a:lnTo>
                        <a:pt x="703" y="155"/>
                      </a:lnTo>
                      <a:lnTo>
                        <a:pt x="676" y="132"/>
                      </a:lnTo>
                      <a:lnTo>
                        <a:pt x="650" y="109"/>
                      </a:lnTo>
                      <a:lnTo>
                        <a:pt x="621" y="87"/>
                      </a:lnTo>
                      <a:lnTo>
                        <a:pt x="593" y="66"/>
                      </a:lnTo>
                      <a:lnTo>
                        <a:pt x="565" y="48"/>
                      </a:lnTo>
                      <a:lnTo>
                        <a:pt x="537" y="30"/>
                      </a:lnTo>
                      <a:lnTo>
                        <a:pt x="511" y="18"/>
                      </a:lnTo>
                      <a:lnTo>
                        <a:pt x="486" y="9"/>
                      </a:lnTo>
                      <a:lnTo>
                        <a:pt x="463" y="3"/>
                      </a:lnTo>
                      <a:close/>
                    </a:path>
                  </a:pathLst>
                </a:custGeom>
                <a:solidFill>
                  <a:srgbClr val="FFB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34208" name="Freeform 64"/>
                <p:cNvSpPr>
                  <a:spLocks/>
                </p:cNvSpPr>
                <p:nvPr/>
              </p:nvSpPr>
              <p:spPr bwMode="auto">
                <a:xfrm>
                  <a:off x="4147" y="978"/>
                  <a:ext cx="398" cy="123"/>
                </a:xfrm>
                <a:custGeom>
                  <a:avLst/>
                  <a:gdLst>
                    <a:gd name="T0" fmla="*/ 767 w 797"/>
                    <a:gd name="T1" fmla="*/ 28 h 245"/>
                    <a:gd name="T2" fmla="*/ 745 w 797"/>
                    <a:gd name="T3" fmla="*/ 41 h 245"/>
                    <a:gd name="T4" fmla="*/ 707 w 797"/>
                    <a:gd name="T5" fmla="*/ 61 h 245"/>
                    <a:gd name="T6" fmla="*/ 654 w 797"/>
                    <a:gd name="T7" fmla="*/ 85 h 245"/>
                    <a:gd name="T8" fmla="*/ 592 w 797"/>
                    <a:gd name="T9" fmla="*/ 111 h 245"/>
                    <a:gd name="T10" fmla="*/ 523 w 797"/>
                    <a:gd name="T11" fmla="*/ 134 h 245"/>
                    <a:gd name="T12" fmla="*/ 452 w 797"/>
                    <a:gd name="T13" fmla="*/ 150 h 245"/>
                    <a:gd name="T14" fmla="*/ 380 w 797"/>
                    <a:gd name="T15" fmla="*/ 157 h 245"/>
                    <a:gd name="T16" fmla="*/ 326 w 797"/>
                    <a:gd name="T17" fmla="*/ 153 h 245"/>
                    <a:gd name="T18" fmla="*/ 279 w 797"/>
                    <a:gd name="T19" fmla="*/ 138 h 245"/>
                    <a:gd name="T20" fmla="*/ 225 w 797"/>
                    <a:gd name="T21" fmla="*/ 114 h 245"/>
                    <a:gd name="T22" fmla="*/ 168 w 797"/>
                    <a:gd name="T23" fmla="*/ 85 h 245"/>
                    <a:gd name="T24" fmla="*/ 114 w 797"/>
                    <a:gd name="T25" fmla="*/ 55 h 245"/>
                    <a:gd name="T26" fmla="*/ 66 w 797"/>
                    <a:gd name="T27" fmla="*/ 28 h 245"/>
                    <a:gd name="T28" fmla="*/ 28 w 797"/>
                    <a:gd name="T29" fmla="*/ 9 h 245"/>
                    <a:gd name="T30" fmla="*/ 5 w 797"/>
                    <a:gd name="T31" fmla="*/ 0 h 245"/>
                    <a:gd name="T32" fmla="*/ 0 w 797"/>
                    <a:gd name="T33" fmla="*/ 4 h 245"/>
                    <a:gd name="T34" fmla="*/ 17 w 797"/>
                    <a:gd name="T35" fmla="*/ 26 h 245"/>
                    <a:gd name="T36" fmla="*/ 51 w 797"/>
                    <a:gd name="T37" fmla="*/ 59 h 245"/>
                    <a:gd name="T38" fmla="*/ 97 w 797"/>
                    <a:gd name="T39" fmla="*/ 101 h 245"/>
                    <a:gd name="T40" fmla="*/ 152 w 797"/>
                    <a:gd name="T41" fmla="*/ 144 h 245"/>
                    <a:gd name="T42" fmla="*/ 210 w 797"/>
                    <a:gd name="T43" fmla="*/ 185 h 245"/>
                    <a:gd name="T44" fmla="*/ 267 w 797"/>
                    <a:gd name="T45" fmla="*/ 218 h 245"/>
                    <a:gd name="T46" fmla="*/ 319 w 797"/>
                    <a:gd name="T47" fmla="*/ 239 h 245"/>
                    <a:gd name="T48" fmla="*/ 378 w 797"/>
                    <a:gd name="T49" fmla="*/ 245 h 245"/>
                    <a:gd name="T50" fmla="*/ 454 w 797"/>
                    <a:gd name="T51" fmla="*/ 231 h 245"/>
                    <a:gd name="T52" fmla="*/ 531 w 797"/>
                    <a:gd name="T53" fmla="*/ 203 h 245"/>
                    <a:gd name="T54" fmla="*/ 607 w 797"/>
                    <a:gd name="T55" fmla="*/ 165 h 245"/>
                    <a:gd name="T56" fmla="*/ 675 w 797"/>
                    <a:gd name="T57" fmla="*/ 124 h 245"/>
                    <a:gd name="T58" fmla="*/ 733 w 797"/>
                    <a:gd name="T59" fmla="*/ 84 h 245"/>
                    <a:gd name="T60" fmla="*/ 774 w 797"/>
                    <a:gd name="T61" fmla="*/ 50 h 245"/>
                    <a:gd name="T62" fmla="*/ 795 w 797"/>
                    <a:gd name="T63" fmla="*/ 29 h 245"/>
                    <a:gd name="T64" fmla="*/ 790 w 797"/>
                    <a:gd name="T65" fmla="*/ 23 h 245"/>
                    <a:gd name="T66" fmla="*/ 775 w 797"/>
                    <a:gd name="T67" fmla="*/ 23 h 2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797" h="245">
                      <a:moveTo>
                        <a:pt x="770" y="27"/>
                      </a:moveTo>
                      <a:lnTo>
                        <a:pt x="767" y="28"/>
                      </a:lnTo>
                      <a:lnTo>
                        <a:pt x="759" y="33"/>
                      </a:lnTo>
                      <a:lnTo>
                        <a:pt x="745" y="41"/>
                      </a:lnTo>
                      <a:lnTo>
                        <a:pt x="728" y="50"/>
                      </a:lnTo>
                      <a:lnTo>
                        <a:pt x="707" y="61"/>
                      </a:lnTo>
                      <a:lnTo>
                        <a:pt x="682" y="72"/>
                      </a:lnTo>
                      <a:lnTo>
                        <a:pt x="654" y="85"/>
                      </a:lnTo>
                      <a:lnTo>
                        <a:pt x="624" y="99"/>
                      </a:lnTo>
                      <a:lnTo>
                        <a:pt x="592" y="111"/>
                      </a:lnTo>
                      <a:lnTo>
                        <a:pt x="558" y="123"/>
                      </a:lnTo>
                      <a:lnTo>
                        <a:pt x="523" y="134"/>
                      </a:lnTo>
                      <a:lnTo>
                        <a:pt x="487" y="144"/>
                      </a:lnTo>
                      <a:lnTo>
                        <a:pt x="452" y="150"/>
                      </a:lnTo>
                      <a:lnTo>
                        <a:pt x="416" y="155"/>
                      </a:lnTo>
                      <a:lnTo>
                        <a:pt x="380" y="157"/>
                      </a:lnTo>
                      <a:lnTo>
                        <a:pt x="347" y="156"/>
                      </a:lnTo>
                      <a:lnTo>
                        <a:pt x="326" y="153"/>
                      </a:lnTo>
                      <a:lnTo>
                        <a:pt x="304" y="146"/>
                      </a:lnTo>
                      <a:lnTo>
                        <a:pt x="279" y="138"/>
                      </a:lnTo>
                      <a:lnTo>
                        <a:pt x="252" y="126"/>
                      </a:lnTo>
                      <a:lnTo>
                        <a:pt x="225" y="114"/>
                      </a:lnTo>
                      <a:lnTo>
                        <a:pt x="196" y="100"/>
                      </a:lnTo>
                      <a:lnTo>
                        <a:pt x="168" y="85"/>
                      </a:lnTo>
                      <a:lnTo>
                        <a:pt x="141" y="70"/>
                      </a:lnTo>
                      <a:lnTo>
                        <a:pt x="114" y="55"/>
                      </a:lnTo>
                      <a:lnTo>
                        <a:pt x="89" y="41"/>
                      </a:lnTo>
                      <a:lnTo>
                        <a:pt x="66" y="28"/>
                      </a:lnTo>
                      <a:lnTo>
                        <a:pt x="45" y="17"/>
                      </a:lnTo>
                      <a:lnTo>
                        <a:pt x="28" y="9"/>
                      </a:lnTo>
                      <a:lnTo>
                        <a:pt x="15" y="2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7" y="13"/>
                      </a:lnTo>
                      <a:lnTo>
                        <a:pt x="17" y="26"/>
                      </a:lnTo>
                      <a:lnTo>
                        <a:pt x="32" y="42"/>
                      </a:lnTo>
                      <a:lnTo>
                        <a:pt x="51" y="59"/>
                      </a:lnTo>
                      <a:lnTo>
                        <a:pt x="73" y="80"/>
                      </a:lnTo>
                      <a:lnTo>
                        <a:pt x="97" y="101"/>
                      </a:lnTo>
                      <a:lnTo>
                        <a:pt x="123" y="123"/>
                      </a:lnTo>
                      <a:lnTo>
                        <a:pt x="152" y="144"/>
                      </a:lnTo>
                      <a:lnTo>
                        <a:pt x="181" y="165"/>
                      </a:lnTo>
                      <a:lnTo>
                        <a:pt x="210" y="185"/>
                      </a:lnTo>
                      <a:lnTo>
                        <a:pt x="239" y="202"/>
                      </a:lnTo>
                      <a:lnTo>
                        <a:pt x="267" y="218"/>
                      </a:lnTo>
                      <a:lnTo>
                        <a:pt x="294" y="231"/>
                      </a:lnTo>
                      <a:lnTo>
                        <a:pt x="319" y="239"/>
                      </a:lnTo>
                      <a:lnTo>
                        <a:pt x="342" y="244"/>
                      </a:lnTo>
                      <a:lnTo>
                        <a:pt x="378" y="245"/>
                      </a:lnTo>
                      <a:lnTo>
                        <a:pt x="415" y="240"/>
                      </a:lnTo>
                      <a:lnTo>
                        <a:pt x="454" y="231"/>
                      </a:lnTo>
                      <a:lnTo>
                        <a:pt x="493" y="218"/>
                      </a:lnTo>
                      <a:lnTo>
                        <a:pt x="531" y="203"/>
                      </a:lnTo>
                      <a:lnTo>
                        <a:pt x="570" y="185"/>
                      </a:lnTo>
                      <a:lnTo>
                        <a:pt x="607" y="165"/>
                      </a:lnTo>
                      <a:lnTo>
                        <a:pt x="643" y="145"/>
                      </a:lnTo>
                      <a:lnTo>
                        <a:pt x="675" y="124"/>
                      </a:lnTo>
                      <a:lnTo>
                        <a:pt x="706" y="103"/>
                      </a:lnTo>
                      <a:lnTo>
                        <a:pt x="733" y="84"/>
                      </a:lnTo>
                      <a:lnTo>
                        <a:pt x="756" y="66"/>
                      </a:lnTo>
                      <a:lnTo>
                        <a:pt x="774" y="50"/>
                      </a:lnTo>
                      <a:lnTo>
                        <a:pt x="788" y="39"/>
                      </a:lnTo>
                      <a:lnTo>
                        <a:pt x="795" y="29"/>
                      </a:lnTo>
                      <a:lnTo>
                        <a:pt x="797" y="26"/>
                      </a:lnTo>
                      <a:lnTo>
                        <a:pt x="790" y="23"/>
                      </a:lnTo>
                      <a:lnTo>
                        <a:pt x="783" y="21"/>
                      </a:lnTo>
                      <a:lnTo>
                        <a:pt x="775" y="23"/>
                      </a:lnTo>
                      <a:lnTo>
                        <a:pt x="770" y="27"/>
                      </a:lnTo>
                      <a:close/>
                    </a:path>
                  </a:pathLst>
                </a:custGeom>
                <a:solidFill>
                  <a:srgbClr val="FFB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34209" name="Freeform 65"/>
                <p:cNvSpPr>
                  <a:spLocks/>
                </p:cNvSpPr>
                <p:nvPr/>
              </p:nvSpPr>
              <p:spPr bwMode="auto">
                <a:xfrm>
                  <a:off x="4270" y="841"/>
                  <a:ext cx="157" cy="162"/>
                </a:xfrm>
                <a:custGeom>
                  <a:avLst/>
                  <a:gdLst>
                    <a:gd name="T0" fmla="*/ 312 w 313"/>
                    <a:gd name="T1" fmla="*/ 140 h 325"/>
                    <a:gd name="T2" fmla="*/ 307 w 313"/>
                    <a:gd name="T3" fmla="*/ 120 h 325"/>
                    <a:gd name="T4" fmla="*/ 297 w 313"/>
                    <a:gd name="T5" fmla="*/ 98 h 325"/>
                    <a:gd name="T6" fmla="*/ 284 w 313"/>
                    <a:gd name="T7" fmla="*/ 76 h 325"/>
                    <a:gd name="T8" fmla="*/ 270 w 313"/>
                    <a:gd name="T9" fmla="*/ 57 h 325"/>
                    <a:gd name="T10" fmla="*/ 257 w 313"/>
                    <a:gd name="T11" fmla="*/ 38 h 325"/>
                    <a:gd name="T12" fmla="*/ 245 w 313"/>
                    <a:gd name="T13" fmla="*/ 24 h 325"/>
                    <a:gd name="T14" fmla="*/ 237 w 313"/>
                    <a:gd name="T15" fmla="*/ 14 h 325"/>
                    <a:gd name="T16" fmla="*/ 234 w 313"/>
                    <a:gd name="T17" fmla="*/ 11 h 325"/>
                    <a:gd name="T18" fmla="*/ 230 w 313"/>
                    <a:gd name="T19" fmla="*/ 8 h 325"/>
                    <a:gd name="T20" fmla="*/ 219 w 313"/>
                    <a:gd name="T21" fmla="*/ 5 h 325"/>
                    <a:gd name="T22" fmla="*/ 201 w 313"/>
                    <a:gd name="T23" fmla="*/ 3 h 325"/>
                    <a:gd name="T24" fmla="*/ 181 w 313"/>
                    <a:gd name="T25" fmla="*/ 0 h 325"/>
                    <a:gd name="T26" fmla="*/ 158 w 313"/>
                    <a:gd name="T27" fmla="*/ 0 h 325"/>
                    <a:gd name="T28" fmla="*/ 135 w 313"/>
                    <a:gd name="T29" fmla="*/ 1 h 325"/>
                    <a:gd name="T30" fmla="*/ 114 w 313"/>
                    <a:gd name="T31" fmla="*/ 4 h 325"/>
                    <a:gd name="T32" fmla="*/ 97 w 313"/>
                    <a:gd name="T33" fmla="*/ 8 h 325"/>
                    <a:gd name="T34" fmla="*/ 84 w 313"/>
                    <a:gd name="T35" fmla="*/ 14 h 325"/>
                    <a:gd name="T36" fmla="*/ 71 w 313"/>
                    <a:gd name="T37" fmla="*/ 22 h 325"/>
                    <a:gd name="T38" fmla="*/ 60 w 313"/>
                    <a:gd name="T39" fmla="*/ 30 h 325"/>
                    <a:gd name="T40" fmla="*/ 49 w 313"/>
                    <a:gd name="T41" fmla="*/ 39 h 325"/>
                    <a:gd name="T42" fmla="*/ 40 w 313"/>
                    <a:gd name="T43" fmla="*/ 50 h 325"/>
                    <a:gd name="T44" fmla="*/ 32 w 313"/>
                    <a:gd name="T45" fmla="*/ 60 h 325"/>
                    <a:gd name="T46" fmla="*/ 25 w 313"/>
                    <a:gd name="T47" fmla="*/ 73 h 325"/>
                    <a:gd name="T48" fmla="*/ 19 w 313"/>
                    <a:gd name="T49" fmla="*/ 85 h 325"/>
                    <a:gd name="T50" fmla="*/ 11 w 313"/>
                    <a:gd name="T51" fmla="*/ 109 h 325"/>
                    <a:gd name="T52" fmla="*/ 4 w 313"/>
                    <a:gd name="T53" fmla="*/ 132 h 325"/>
                    <a:gd name="T54" fmla="*/ 0 w 313"/>
                    <a:gd name="T55" fmla="*/ 156 h 325"/>
                    <a:gd name="T56" fmla="*/ 2 w 313"/>
                    <a:gd name="T57" fmla="*/ 180 h 325"/>
                    <a:gd name="T58" fmla="*/ 8 w 313"/>
                    <a:gd name="T59" fmla="*/ 201 h 325"/>
                    <a:gd name="T60" fmla="*/ 17 w 313"/>
                    <a:gd name="T61" fmla="*/ 223 h 325"/>
                    <a:gd name="T62" fmla="*/ 31 w 313"/>
                    <a:gd name="T63" fmla="*/ 246 h 325"/>
                    <a:gd name="T64" fmla="*/ 48 w 313"/>
                    <a:gd name="T65" fmla="*/ 267 h 325"/>
                    <a:gd name="T66" fmla="*/ 71 w 313"/>
                    <a:gd name="T67" fmla="*/ 288 h 325"/>
                    <a:gd name="T68" fmla="*/ 100 w 313"/>
                    <a:gd name="T69" fmla="*/ 305 h 325"/>
                    <a:gd name="T70" fmla="*/ 135 w 313"/>
                    <a:gd name="T71" fmla="*/ 318 h 325"/>
                    <a:gd name="T72" fmla="*/ 177 w 313"/>
                    <a:gd name="T73" fmla="*/ 325 h 325"/>
                    <a:gd name="T74" fmla="*/ 188 w 313"/>
                    <a:gd name="T75" fmla="*/ 325 h 325"/>
                    <a:gd name="T76" fmla="*/ 197 w 313"/>
                    <a:gd name="T77" fmla="*/ 324 h 325"/>
                    <a:gd name="T78" fmla="*/ 206 w 313"/>
                    <a:gd name="T79" fmla="*/ 322 h 325"/>
                    <a:gd name="T80" fmla="*/ 215 w 313"/>
                    <a:gd name="T81" fmla="*/ 319 h 325"/>
                    <a:gd name="T82" fmla="*/ 224 w 313"/>
                    <a:gd name="T83" fmla="*/ 315 h 325"/>
                    <a:gd name="T84" fmla="*/ 232 w 313"/>
                    <a:gd name="T85" fmla="*/ 311 h 325"/>
                    <a:gd name="T86" fmla="*/ 242 w 313"/>
                    <a:gd name="T87" fmla="*/ 305 h 325"/>
                    <a:gd name="T88" fmla="*/ 250 w 313"/>
                    <a:gd name="T89" fmla="*/ 301 h 325"/>
                    <a:gd name="T90" fmla="*/ 268 w 313"/>
                    <a:gd name="T91" fmla="*/ 287 h 325"/>
                    <a:gd name="T92" fmla="*/ 284 w 313"/>
                    <a:gd name="T93" fmla="*/ 270 h 325"/>
                    <a:gd name="T94" fmla="*/ 296 w 313"/>
                    <a:gd name="T95" fmla="*/ 250 h 325"/>
                    <a:gd name="T96" fmla="*/ 304 w 313"/>
                    <a:gd name="T97" fmla="*/ 229 h 325"/>
                    <a:gd name="T98" fmla="*/ 310 w 313"/>
                    <a:gd name="T99" fmla="*/ 208 h 325"/>
                    <a:gd name="T100" fmla="*/ 313 w 313"/>
                    <a:gd name="T101" fmla="*/ 186 h 325"/>
                    <a:gd name="T102" fmla="*/ 313 w 313"/>
                    <a:gd name="T103" fmla="*/ 163 h 325"/>
                    <a:gd name="T104" fmla="*/ 312 w 313"/>
                    <a:gd name="T105" fmla="*/ 140 h 3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313" h="325">
                      <a:moveTo>
                        <a:pt x="312" y="140"/>
                      </a:moveTo>
                      <a:lnTo>
                        <a:pt x="307" y="120"/>
                      </a:lnTo>
                      <a:lnTo>
                        <a:pt x="297" y="98"/>
                      </a:lnTo>
                      <a:lnTo>
                        <a:pt x="284" y="76"/>
                      </a:lnTo>
                      <a:lnTo>
                        <a:pt x="270" y="57"/>
                      </a:lnTo>
                      <a:lnTo>
                        <a:pt x="257" y="38"/>
                      </a:lnTo>
                      <a:lnTo>
                        <a:pt x="245" y="24"/>
                      </a:lnTo>
                      <a:lnTo>
                        <a:pt x="237" y="14"/>
                      </a:lnTo>
                      <a:lnTo>
                        <a:pt x="234" y="11"/>
                      </a:lnTo>
                      <a:lnTo>
                        <a:pt x="230" y="8"/>
                      </a:lnTo>
                      <a:lnTo>
                        <a:pt x="219" y="5"/>
                      </a:lnTo>
                      <a:lnTo>
                        <a:pt x="201" y="3"/>
                      </a:lnTo>
                      <a:lnTo>
                        <a:pt x="181" y="0"/>
                      </a:lnTo>
                      <a:lnTo>
                        <a:pt x="158" y="0"/>
                      </a:lnTo>
                      <a:lnTo>
                        <a:pt x="135" y="1"/>
                      </a:lnTo>
                      <a:lnTo>
                        <a:pt x="114" y="4"/>
                      </a:lnTo>
                      <a:lnTo>
                        <a:pt x="97" y="8"/>
                      </a:lnTo>
                      <a:lnTo>
                        <a:pt x="84" y="14"/>
                      </a:lnTo>
                      <a:lnTo>
                        <a:pt x="71" y="22"/>
                      </a:lnTo>
                      <a:lnTo>
                        <a:pt x="60" y="30"/>
                      </a:lnTo>
                      <a:lnTo>
                        <a:pt x="49" y="39"/>
                      </a:lnTo>
                      <a:lnTo>
                        <a:pt x="40" y="50"/>
                      </a:lnTo>
                      <a:lnTo>
                        <a:pt x="32" y="60"/>
                      </a:lnTo>
                      <a:lnTo>
                        <a:pt x="25" y="73"/>
                      </a:lnTo>
                      <a:lnTo>
                        <a:pt x="19" y="85"/>
                      </a:lnTo>
                      <a:lnTo>
                        <a:pt x="11" y="109"/>
                      </a:lnTo>
                      <a:lnTo>
                        <a:pt x="4" y="132"/>
                      </a:lnTo>
                      <a:lnTo>
                        <a:pt x="0" y="156"/>
                      </a:lnTo>
                      <a:lnTo>
                        <a:pt x="2" y="180"/>
                      </a:lnTo>
                      <a:lnTo>
                        <a:pt x="8" y="201"/>
                      </a:lnTo>
                      <a:lnTo>
                        <a:pt x="17" y="223"/>
                      </a:lnTo>
                      <a:lnTo>
                        <a:pt x="31" y="246"/>
                      </a:lnTo>
                      <a:lnTo>
                        <a:pt x="48" y="267"/>
                      </a:lnTo>
                      <a:lnTo>
                        <a:pt x="71" y="288"/>
                      </a:lnTo>
                      <a:lnTo>
                        <a:pt x="100" y="305"/>
                      </a:lnTo>
                      <a:lnTo>
                        <a:pt x="135" y="318"/>
                      </a:lnTo>
                      <a:lnTo>
                        <a:pt x="177" y="325"/>
                      </a:lnTo>
                      <a:lnTo>
                        <a:pt x="188" y="325"/>
                      </a:lnTo>
                      <a:lnTo>
                        <a:pt x="197" y="324"/>
                      </a:lnTo>
                      <a:lnTo>
                        <a:pt x="206" y="322"/>
                      </a:lnTo>
                      <a:lnTo>
                        <a:pt x="215" y="319"/>
                      </a:lnTo>
                      <a:lnTo>
                        <a:pt x="224" y="315"/>
                      </a:lnTo>
                      <a:lnTo>
                        <a:pt x="232" y="311"/>
                      </a:lnTo>
                      <a:lnTo>
                        <a:pt x="242" y="305"/>
                      </a:lnTo>
                      <a:lnTo>
                        <a:pt x="250" y="301"/>
                      </a:lnTo>
                      <a:lnTo>
                        <a:pt x="268" y="287"/>
                      </a:lnTo>
                      <a:lnTo>
                        <a:pt x="284" y="270"/>
                      </a:lnTo>
                      <a:lnTo>
                        <a:pt x="296" y="250"/>
                      </a:lnTo>
                      <a:lnTo>
                        <a:pt x="304" y="229"/>
                      </a:lnTo>
                      <a:lnTo>
                        <a:pt x="310" y="208"/>
                      </a:lnTo>
                      <a:lnTo>
                        <a:pt x="313" y="186"/>
                      </a:lnTo>
                      <a:lnTo>
                        <a:pt x="313" y="163"/>
                      </a:lnTo>
                      <a:lnTo>
                        <a:pt x="312" y="1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34210" name="Freeform 66"/>
                <p:cNvSpPr>
                  <a:spLocks/>
                </p:cNvSpPr>
                <p:nvPr/>
              </p:nvSpPr>
              <p:spPr bwMode="auto">
                <a:xfrm>
                  <a:off x="4292" y="861"/>
                  <a:ext cx="118" cy="121"/>
                </a:xfrm>
                <a:custGeom>
                  <a:avLst/>
                  <a:gdLst>
                    <a:gd name="T0" fmla="*/ 189 w 238"/>
                    <a:gd name="T1" fmla="*/ 15 h 243"/>
                    <a:gd name="T2" fmla="*/ 179 w 238"/>
                    <a:gd name="T3" fmla="*/ 10 h 243"/>
                    <a:gd name="T4" fmla="*/ 164 w 238"/>
                    <a:gd name="T5" fmla="*/ 5 h 243"/>
                    <a:gd name="T6" fmla="*/ 146 w 238"/>
                    <a:gd name="T7" fmla="*/ 2 h 243"/>
                    <a:gd name="T8" fmla="*/ 126 w 238"/>
                    <a:gd name="T9" fmla="*/ 0 h 243"/>
                    <a:gd name="T10" fmla="*/ 104 w 238"/>
                    <a:gd name="T11" fmla="*/ 1 h 243"/>
                    <a:gd name="T12" fmla="*/ 81 w 238"/>
                    <a:gd name="T13" fmla="*/ 5 h 243"/>
                    <a:gd name="T14" fmla="*/ 60 w 238"/>
                    <a:gd name="T15" fmla="*/ 15 h 243"/>
                    <a:gd name="T16" fmla="*/ 41 w 238"/>
                    <a:gd name="T17" fmla="*/ 28 h 243"/>
                    <a:gd name="T18" fmla="*/ 31 w 238"/>
                    <a:gd name="T19" fmla="*/ 39 h 243"/>
                    <a:gd name="T20" fmla="*/ 22 w 238"/>
                    <a:gd name="T21" fmla="*/ 50 h 243"/>
                    <a:gd name="T22" fmla="*/ 15 w 238"/>
                    <a:gd name="T23" fmla="*/ 63 h 243"/>
                    <a:gd name="T24" fmla="*/ 11 w 238"/>
                    <a:gd name="T25" fmla="*/ 77 h 243"/>
                    <a:gd name="T26" fmla="*/ 6 w 238"/>
                    <a:gd name="T27" fmla="*/ 91 h 243"/>
                    <a:gd name="T28" fmla="*/ 3 w 238"/>
                    <a:gd name="T29" fmla="*/ 104 h 243"/>
                    <a:gd name="T30" fmla="*/ 2 w 238"/>
                    <a:gd name="T31" fmla="*/ 118 h 243"/>
                    <a:gd name="T32" fmla="*/ 0 w 238"/>
                    <a:gd name="T33" fmla="*/ 132 h 243"/>
                    <a:gd name="T34" fmla="*/ 3 w 238"/>
                    <a:gd name="T35" fmla="*/ 149 h 243"/>
                    <a:gd name="T36" fmla="*/ 6 w 238"/>
                    <a:gd name="T37" fmla="*/ 163 h 243"/>
                    <a:gd name="T38" fmla="*/ 11 w 238"/>
                    <a:gd name="T39" fmla="*/ 177 h 243"/>
                    <a:gd name="T40" fmla="*/ 16 w 238"/>
                    <a:gd name="T41" fmla="*/ 188 h 243"/>
                    <a:gd name="T42" fmla="*/ 23 w 238"/>
                    <a:gd name="T43" fmla="*/ 199 h 243"/>
                    <a:gd name="T44" fmla="*/ 34 w 238"/>
                    <a:gd name="T45" fmla="*/ 209 h 243"/>
                    <a:gd name="T46" fmla="*/ 46 w 238"/>
                    <a:gd name="T47" fmla="*/ 218 h 243"/>
                    <a:gd name="T48" fmla="*/ 63 w 238"/>
                    <a:gd name="T49" fmla="*/ 229 h 243"/>
                    <a:gd name="T50" fmla="*/ 76 w 238"/>
                    <a:gd name="T51" fmla="*/ 236 h 243"/>
                    <a:gd name="T52" fmla="*/ 93 w 238"/>
                    <a:gd name="T53" fmla="*/ 239 h 243"/>
                    <a:gd name="T54" fmla="*/ 111 w 238"/>
                    <a:gd name="T55" fmla="*/ 243 h 243"/>
                    <a:gd name="T56" fmla="*/ 131 w 238"/>
                    <a:gd name="T57" fmla="*/ 243 h 243"/>
                    <a:gd name="T58" fmla="*/ 149 w 238"/>
                    <a:gd name="T59" fmla="*/ 243 h 243"/>
                    <a:gd name="T60" fmla="*/ 166 w 238"/>
                    <a:gd name="T61" fmla="*/ 239 h 243"/>
                    <a:gd name="T62" fmla="*/ 182 w 238"/>
                    <a:gd name="T63" fmla="*/ 235 h 243"/>
                    <a:gd name="T64" fmla="*/ 194 w 238"/>
                    <a:gd name="T65" fmla="*/ 229 h 243"/>
                    <a:gd name="T66" fmla="*/ 207 w 238"/>
                    <a:gd name="T67" fmla="*/ 218 h 243"/>
                    <a:gd name="T68" fmla="*/ 217 w 238"/>
                    <a:gd name="T69" fmla="*/ 207 h 243"/>
                    <a:gd name="T70" fmla="*/ 225 w 238"/>
                    <a:gd name="T71" fmla="*/ 194 h 243"/>
                    <a:gd name="T72" fmla="*/ 231 w 238"/>
                    <a:gd name="T73" fmla="*/ 180 h 243"/>
                    <a:gd name="T74" fmla="*/ 234 w 238"/>
                    <a:gd name="T75" fmla="*/ 167 h 243"/>
                    <a:gd name="T76" fmla="*/ 237 w 238"/>
                    <a:gd name="T77" fmla="*/ 150 h 243"/>
                    <a:gd name="T78" fmla="*/ 238 w 238"/>
                    <a:gd name="T79" fmla="*/ 135 h 243"/>
                    <a:gd name="T80" fmla="*/ 238 w 238"/>
                    <a:gd name="T81" fmla="*/ 120 h 243"/>
                    <a:gd name="T82" fmla="*/ 235 w 238"/>
                    <a:gd name="T83" fmla="*/ 106 h 243"/>
                    <a:gd name="T84" fmla="*/ 233 w 238"/>
                    <a:gd name="T85" fmla="*/ 92 h 243"/>
                    <a:gd name="T86" fmla="*/ 228 w 238"/>
                    <a:gd name="T87" fmla="*/ 77 h 243"/>
                    <a:gd name="T88" fmla="*/ 224 w 238"/>
                    <a:gd name="T89" fmla="*/ 63 h 243"/>
                    <a:gd name="T90" fmla="*/ 217 w 238"/>
                    <a:gd name="T91" fmla="*/ 50 h 243"/>
                    <a:gd name="T92" fmla="*/ 209 w 238"/>
                    <a:gd name="T93" fmla="*/ 38 h 243"/>
                    <a:gd name="T94" fmla="*/ 200 w 238"/>
                    <a:gd name="T95" fmla="*/ 25 h 243"/>
                    <a:gd name="T96" fmla="*/ 189 w 238"/>
                    <a:gd name="T97" fmla="*/ 15 h 2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238" h="243">
                      <a:moveTo>
                        <a:pt x="189" y="15"/>
                      </a:moveTo>
                      <a:lnTo>
                        <a:pt x="179" y="10"/>
                      </a:lnTo>
                      <a:lnTo>
                        <a:pt x="164" y="5"/>
                      </a:lnTo>
                      <a:lnTo>
                        <a:pt x="146" y="2"/>
                      </a:lnTo>
                      <a:lnTo>
                        <a:pt x="126" y="0"/>
                      </a:lnTo>
                      <a:lnTo>
                        <a:pt x="104" y="1"/>
                      </a:lnTo>
                      <a:lnTo>
                        <a:pt x="81" y="5"/>
                      </a:lnTo>
                      <a:lnTo>
                        <a:pt x="60" y="15"/>
                      </a:lnTo>
                      <a:lnTo>
                        <a:pt x="41" y="28"/>
                      </a:lnTo>
                      <a:lnTo>
                        <a:pt x="31" y="39"/>
                      </a:lnTo>
                      <a:lnTo>
                        <a:pt x="22" y="50"/>
                      </a:lnTo>
                      <a:lnTo>
                        <a:pt x="15" y="63"/>
                      </a:lnTo>
                      <a:lnTo>
                        <a:pt x="11" y="77"/>
                      </a:lnTo>
                      <a:lnTo>
                        <a:pt x="6" y="91"/>
                      </a:lnTo>
                      <a:lnTo>
                        <a:pt x="3" y="104"/>
                      </a:lnTo>
                      <a:lnTo>
                        <a:pt x="2" y="118"/>
                      </a:lnTo>
                      <a:lnTo>
                        <a:pt x="0" y="132"/>
                      </a:lnTo>
                      <a:lnTo>
                        <a:pt x="3" y="149"/>
                      </a:lnTo>
                      <a:lnTo>
                        <a:pt x="6" y="163"/>
                      </a:lnTo>
                      <a:lnTo>
                        <a:pt x="11" y="177"/>
                      </a:lnTo>
                      <a:lnTo>
                        <a:pt x="16" y="188"/>
                      </a:lnTo>
                      <a:lnTo>
                        <a:pt x="23" y="199"/>
                      </a:lnTo>
                      <a:lnTo>
                        <a:pt x="34" y="209"/>
                      </a:lnTo>
                      <a:lnTo>
                        <a:pt x="46" y="218"/>
                      </a:lnTo>
                      <a:lnTo>
                        <a:pt x="63" y="229"/>
                      </a:lnTo>
                      <a:lnTo>
                        <a:pt x="76" y="236"/>
                      </a:lnTo>
                      <a:lnTo>
                        <a:pt x="93" y="239"/>
                      </a:lnTo>
                      <a:lnTo>
                        <a:pt x="111" y="243"/>
                      </a:lnTo>
                      <a:lnTo>
                        <a:pt x="131" y="243"/>
                      </a:lnTo>
                      <a:lnTo>
                        <a:pt x="149" y="243"/>
                      </a:lnTo>
                      <a:lnTo>
                        <a:pt x="166" y="239"/>
                      </a:lnTo>
                      <a:lnTo>
                        <a:pt x="182" y="235"/>
                      </a:lnTo>
                      <a:lnTo>
                        <a:pt x="194" y="229"/>
                      </a:lnTo>
                      <a:lnTo>
                        <a:pt x="207" y="218"/>
                      </a:lnTo>
                      <a:lnTo>
                        <a:pt x="217" y="207"/>
                      </a:lnTo>
                      <a:lnTo>
                        <a:pt x="225" y="194"/>
                      </a:lnTo>
                      <a:lnTo>
                        <a:pt x="231" y="180"/>
                      </a:lnTo>
                      <a:lnTo>
                        <a:pt x="234" y="167"/>
                      </a:lnTo>
                      <a:lnTo>
                        <a:pt x="237" y="150"/>
                      </a:lnTo>
                      <a:lnTo>
                        <a:pt x="238" y="135"/>
                      </a:lnTo>
                      <a:lnTo>
                        <a:pt x="238" y="120"/>
                      </a:lnTo>
                      <a:lnTo>
                        <a:pt x="235" y="106"/>
                      </a:lnTo>
                      <a:lnTo>
                        <a:pt x="233" y="92"/>
                      </a:lnTo>
                      <a:lnTo>
                        <a:pt x="228" y="77"/>
                      </a:lnTo>
                      <a:lnTo>
                        <a:pt x="224" y="63"/>
                      </a:lnTo>
                      <a:lnTo>
                        <a:pt x="217" y="50"/>
                      </a:lnTo>
                      <a:lnTo>
                        <a:pt x="209" y="38"/>
                      </a:lnTo>
                      <a:lnTo>
                        <a:pt x="200" y="25"/>
                      </a:lnTo>
                      <a:lnTo>
                        <a:pt x="189" y="15"/>
                      </a:lnTo>
                      <a:close/>
                    </a:path>
                  </a:pathLst>
                </a:custGeom>
                <a:solidFill>
                  <a:srgbClr val="7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34211" name="Freeform 67"/>
                <p:cNvSpPr>
                  <a:spLocks/>
                </p:cNvSpPr>
                <p:nvPr/>
              </p:nvSpPr>
              <p:spPr bwMode="auto">
                <a:xfrm>
                  <a:off x="4321" y="892"/>
                  <a:ext cx="60" cy="58"/>
                </a:xfrm>
                <a:custGeom>
                  <a:avLst/>
                  <a:gdLst>
                    <a:gd name="T0" fmla="*/ 110 w 120"/>
                    <a:gd name="T1" fmla="*/ 91 h 116"/>
                    <a:gd name="T2" fmla="*/ 116 w 120"/>
                    <a:gd name="T3" fmla="*/ 67 h 116"/>
                    <a:gd name="T4" fmla="*/ 120 w 120"/>
                    <a:gd name="T5" fmla="*/ 44 h 116"/>
                    <a:gd name="T6" fmla="*/ 115 w 120"/>
                    <a:gd name="T7" fmla="*/ 23 h 116"/>
                    <a:gd name="T8" fmla="*/ 99 w 120"/>
                    <a:gd name="T9" fmla="*/ 7 h 116"/>
                    <a:gd name="T10" fmla="*/ 91 w 120"/>
                    <a:gd name="T11" fmla="*/ 3 h 116"/>
                    <a:gd name="T12" fmla="*/ 82 w 120"/>
                    <a:gd name="T13" fmla="*/ 1 h 116"/>
                    <a:gd name="T14" fmla="*/ 73 w 120"/>
                    <a:gd name="T15" fmla="*/ 0 h 116"/>
                    <a:gd name="T16" fmla="*/ 63 w 120"/>
                    <a:gd name="T17" fmla="*/ 0 h 116"/>
                    <a:gd name="T18" fmla="*/ 54 w 120"/>
                    <a:gd name="T19" fmla="*/ 0 h 116"/>
                    <a:gd name="T20" fmla="*/ 45 w 120"/>
                    <a:gd name="T21" fmla="*/ 1 h 116"/>
                    <a:gd name="T22" fmla="*/ 35 w 120"/>
                    <a:gd name="T23" fmla="*/ 1 h 116"/>
                    <a:gd name="T24" fmla="*/ 25 w 120"/>
                    <a:gd name="T25" fmla="*/ 1 h 116"/>
                    <a:gd name="T26" fmla="*/ 19 w 120"/>
                    <a:gd name="T27" fmla="*/ 2 h 116"/>
                    <a:gd name="T28" fmla="*/ 15 w 120"/>
                    <a:gd name="T29" fmla="*/ 7 h 116"/>
                    <a:gd name="T30" fmla="*/ 10 w 120"/>
                    <a:gd name="T31" fmla="*/ 14 h 116"/>
                    <a:gd name="T32" fmla="*/ 2 w 120"/>
                    <a:gd name="T33" fmla="*/ 23 h 116"/>
                    <a:gd name="T34" fmla="*/ 2 w 120"/>
                    <a:gd name="T35" fmla="*/ 37 h 116"/>
                    <a:gd name="T36" fmla="*/ 0 w 120"/>
                    <a:gd name="T37" fmla="*/ 50 h 116"/>
                    <a:gd name="T38" fmla="*/ 0 w 120"/>
                    <a:gd name="T39" fmla="*/ 64 h 116"/>
                    <a:gd name="T40" fmla="*/ 0 w 120"/>
                    <a:gd name="T41" fmla="*/ 77 h 116"/>
                    <a:gd name="T42" fmla="*/ 1 w 120"/>
                    <a:gd name="T43" fmla="*/ 88 h 116"/>
                    <a:gd name="T44" fmla="*/ 6 w 120"/>
                    <a:gd name="T45" fmla="*/ 97 h 116"/>
                    <a:gd name="T46" fmla="*/ 14 w 120"/>
                    <a:gd name="T47" fmla="*/ 103 h 116"/>
                    <a:gd name="T48" fmla="*/ 25 w 120"/>
                    <a:gd name="T49" fmla="*/ 107 h 116"/>
                    <a:gd name="T50" fmla="*/ 38 w 120"/>
                    <a:gd name="T51" fmla="*/ 110 h 116"/>
                    <a:gd name="T52" fmla="*/ 51 w 120"/>
                    <a:gd name="T53" fmla="*/ 114 h 116"/>
                    <a:gd name="T54" fmla="*/ 65 w 120"/>
                    <a:gd name="T55" fmla="*/ 116 h 116"/>
                    <a:gd name="T56" fmla="*/ 77 w 120"/>
                    <a:gd name="T57" fmla="*/ 116 h 116"/>
                    <a:gd name="T58" fmla="*/ 89 w 120"/>
                    <a:gd name="T59" fmla="*/ 115 h 116"/>
                    <a:gd name="T60" fmla="*/ 98 w 120"/>
                    <a:gd name="T61" fmla="*/ 110 h 116"/>
                    <a:gd name="T62" fmla="*/ 106 w 120"/>
                    <a:gd name="T63" fmla="*/ 102 h 116"/>
                    <a:gd name="T64" fmla="*/ 110 w 120"/>
                    <a:gd name="T65" fmla="*/ 91 h 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20" h="116">
                      <a:moveTo>
                        <a:pt x="110" y="91"/>
                      </a:moveTo>
                      <a:lnTo>
                        <a:pt x="116" y="67"/>
                      </a:lnTo>
                      <a:lnTo>
                        <a:pt x="120" y="44"/>
                      </a:lnTo>
                      <a:lnTo>
                        <a:pt x="115" y="23"/>
                      </a:lnTo>
                      <a:lnTo>
                        <a:pt x="99" y="7"/>
                      </a:lnTo>
                      <a:lnTo>
                        <a:pt x="91" y="3"/>
                      </a:lnTo>
                      <a:lnTo>
                        <a:pt x="82" y="1"/>
                      </a:lnTo>
                      <a:lnTo>
                        <a:pt x="73" y="0"/>
                      </a:lnTo>
                      <a:lnTo>
                        <a:pt x="63" y="0"/>
                      </a:lnTo>
                      <a:lnTo>
                        <a:pt x="54" y="0"/>
                      </a:lnTo>
                      <a:lnTo>
                        <a:pt x="45" y="1"/>
                      </a:lnTo>
                      <a:lnTo>
                        <a:pt x="35" y="1"/>
                      </a:lnTo>
                      <a:lnTo>
                        <a:pt x="25" y="1"/>
                      </a:lnTo>
                      <a:lnTo>
                        <a:pt x="19" y="2"/>
                      </a:lnTo>
                      <a:lnTo>
                        <a:pt x="15" y="7"/>
                      </a:lnTo>
                      <a:lnTo>
                        <a:pt x="10" y="14"/>
                      </a:lnTo>
                      <a:lnTo>
                        <a:pt x="2" y="23"/>
                      </a:lnTo>
                      <a:lnTo>
                        <a:pt x="2" y="37"/>
                      </a:lnTo>
                      <a:lnTo>
                        <a:pt x="0" y="50"/>
                      </a:lnTo>
                      <a:lnTo>
                        <a:pt x="0" y="64"/>
                      </a:lnTo>
                      <a:lnTo>
                        <a:pt x="0" y="77"/>
                      </a:lnTo>
                      <a:lnTo>
                        <a:pt x="1" y="88"/>
                      </a:lnTo>
                      <a:lnTo>
                        <a:pt x="6" y="97"/>
                      </a:lnTo>
                      <a:lnTo>
                        <a:pt x="14" y="103"/>
                      </a:lnTo>
                      <a:lnTo>
                        <a:pt x="25" y="107"/>
                      </a:lnTo>
                      <a:lnTo>
                        <a:pt x="38" y="110"/>
                      </a:lnTo>
                      <a:lnTo>
                        <a:pt x="51" y="114"/>
                      </a:lnTo>
                      <a:lnTo>
                        <a:pt x="65" y="116"/>
                      </a:lnTo>
                      <a:lnTo>
                        <a:pt x="77" y="116"/>
                      </a:lnTo>
                      <a:lnTo>
                        <a:pt x="89" y="115"/>
                      </a:lnTo>
                      <a:lnTo>
                        <a:pt x="98" y="110"/>
                      </a:lnTo>
                      <a:lnTo>
                        <a:pt x="106" y="102"/>
                      </a:lnTo>
                      <a:lnTo>
                        <a:pt x="110" y="9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MX"/>
                </a:p>
              </p:txBody>
            </p:sp>
          </p:grpSp>
        </p:grpSp>
        <p:grpSp>
          <p:nvGrpSpPr>
            <p:cNvPr id="134219" name="Group 75"/>
            <p:cNvGrpSpPr>
              <a:grpSpLocks/>
            </p:cNvGrpSpPr>
            <p:nvPr/>
          </p:nvGrpSpPr>
          <p:grpSpPr bwMode="auto">
            <a:xfrm>
              <a:off x="2154" y="1253"/>
              <a:ext cx="1950" cy="2132"/>
              <a:chOff x="2608" y="1797"/>
              <a:chExt cx="2222" cy="2314"/>
            </a:xfrm>
          </p:grpSpPr>
          <p:sp>
            <p:nvSpPr>
              <p:cNvPr id="134220" name="Freeform 76"/>
              <p:cNvSpPr>
                <a:spLocks/>
              </p:cNvSpPr>
              <p:nvPr/>
            </p:nvSpPr>
            <p:spPr bwMode="auto">
              <a:xfrm>
                <a:off x="2744" y="1979"/>
                <a:ext cx="1950" cy="1843"/>
              </a:xfrm>
              <a:custGeom>
                <a:avLst/>
                <a:gdLst>
                  <a:gd name="T0" fmla="*/ 1442 w 3052"/>
                  <a:gd name="T1" fmla="*/ 80 h 2781"/>
                  <a:gd name="T2" fmla="*/ 1381 w 3052"/>
                  <a:gd name="T3" fmla="*/ 227 h 2781"/>
                  <a:gd name="T4" fmla="*/ 1309 w 3052"/>
                  <a:gd name="T5" fmla="*/ 420 h 2781"/>
                  <a:gd name="T6" fmla="*/ 1231 w 3052"/>
                  <a:gd name="T7" fmla="*/ 611 h 2781"/>
                  <a:gd name="T8" fmla="*/ 1163 w 3052"/>
                  <a:gd name="T9" fmla="*/ 778 h 2781"/>
                  <a:gd name="T10" fmla="*/ 1094 w 3052"/>
                  <a:gd name="T11" fmla="*/ 886 h 2781"/>
                  <a:gd name="T12" fmla="*/ 990 w 3052"/>
                  <a:gd name="T13" fmla="*/ 913 h 2781"/>
                  <a:gd name="T14" fmla="*/ 809 w 3052"/>
                  <a:gd name="T15" fmla="*/ 922 h 2781"/>
                  <a:gd name="T16" fmla="*/ 585 w 3052"/>
                  <a:gd name="T17" fmla="*/ 924 h 2781"/>
                  <a:gd name="T18" fmla="*/ 355 w 3052"/>
                  <a:gd name="T19" fmla="*/ 924 h 2781"/>
                  <a:gd name="T20" fmla="*/ 154 w 3052"/>
                  <a:gd name="T21" fmla="*/ 937 h 2781"/>
                  <a:gd name="T22" fmla="*/ 28 w 3052"/>
                  <a:gd name="T23" fmla="*/ 968 h 2781"/>
                  <a:gd name="T24" fmla="*/ 28 w 3052"/>
                  <a:gd name="T25" fmla="*/ 1053 h 2781"/>
                  <a:gd name="T26" fmla="*/ 135 w 3052"/>
                  <a:gd name="T27" fmla="*/ 1164 h 2781"/>
                  <a:gd name="T28" fmla="*/ 294 w 3052"/>
                  <a:gd name="T29" fmla="*/ 1299 h 2781"/>
                  <a:gd name="T30" fmla="*/ 469 w 3052"/>
                  <a:gd name="T31" fmla="*/ 1437 h 2781"/>
                  <a:gd name="T32" fmla="*/ 632 w 3052"/>
                  <a:gd name="T33" fmla="*/ 1567 h 2781"/>
                  <a:gd name="T34" fmla="*/ 739 w 3052"/>
                  <a:gd name="T35" fmla="*/ 1667 h 2781"/>
                  <a:gd name="T36" fmla="*/ 767 w 3052"/>
                  <a:gd name="T37" fmla="*/ 1743 h 2781"/>
                  <a:gd name="T38" fmla="*/ 733 w 3052"/>
                  <a:gd name="T39" fmla="*/ 1890 h 2781"/>
                  <a:gd name="T40" fmla="*/ 670 w 3052"/>
                  <a:gd name="T41" fmla="*/ 2091 h 2781"/>
                  <a:gd name="T42" fmla="*/ 596 w 3052"/>
                  <a:gd name="T43" fmla="*/ 2315 h 2781"/>
                  <a:gd name="T44" fmla="*/ 536 w 3052"/>
                  <a:gd name="T45" fmla="*/ 2526 h 2781"/>
                  <a:gd name="T46" fmla="*/ 505 w 3052"/>
                  <a:gd name="T47" fmla="*/ 2694 h 2781"/>
                  <a:gd name="T48" fmla="*/ 541 w 3052"/>
                  <a:gd name="T49" fmla="*/ 2777 h 2781"/>
                  <a:gd name="T50" fmla="*/ 651 w 3052"/>
                  <a:gd name="T51" fmla="*/ 2756 h 2781"/>
                  <a:gd name="T52" fmla="*/ 826 w 3052"/>
                  <a:gd name="T53" fmla="*/ 2661 h 2781"/>
                  <a:gd name="T54" fmla="*/ 1032 w 3052"/>
                  <a:gd name="T55" fmla="*/ 2525 h 2781"/>
                  <a:gd name="T56" fmla="*/ 1231 w 3052"/>
                  <a:gd name="T57" fmla="*/ 2374 h 2781"/>
                  <a:gd name="T58" fmla="*/ 1406 w 3052"/>
                  <a:gd name="T59" fmla="*/ 2249 h 2781"/>
                  <a:gd name="T60" fmla="*/ 1530 w 3052"/>
                  <a:gd name="T61" fmla="*/ 2184 h 2781"/>
                  <a:gd name="T62" fmla="*/ 1604 w 3052"/>
                  <a:gd name="T63" fmla="*/ 2199 h 2781"/>
                  <a:gd name="T64" fmla="*/ 1739 w 3052"/>
                  <a:gd name="T65" fmla="*/ 2289 h 2781"/>
                  <a:gd name="T66" fmla="*/ 1917 w 3052"/>
                  <a:gd name="T67" fmla="*/ 2418 h 2781"/>
                  <a:gd name="T68" fmla="*/ 2109 w 3052"/>
                  <a:gd name="T69" fmla="*/ 2561 h 2781"/>
                  <a:gd name="T70" fmla="*/ 2286 w 3052"/>
                  <a:gd name="T71" fmla="*/ 2678 h 2781"/>
                  <a:gd name="T72" fmla="*/ 2423 w 3052"/>
                  <a:gd name="T73" fmla="*/ 2741 h 2781"/>
                  <a:gd name="T74" fmla="*/ 2493 w 3052"/>
                  <a:gd name="T75" fmla="*/ 2722 h 2781"/>
                  <a:gd name="T76" fmla="*/ 2505 w 3052"/>
                  <a:gd name="T77" fmla="*/ 2602 h 2781"/>
                  <a:gd name="T78" fmla="*/ 2474 w 3052"/>
                  <a:gd name="T79" fmla="*/ 2412 h 2781"/>
                  <a:gd name="T80" fmla="*/ 2425 w 3052"/>
                  <a:gd name="T81" fmla="*/ 2199 h 2781"/>
                  <a:gd name="T82" fmla="*/ 2373 w 3052"/>
                  <a:gd name="T83" fmla="*/ 1985 h 2781"/>
                  <a:gd name="T84" fmla="*/ 2339 w 3052"/>
                  <a:gd name="T85" fmla="*/ 1806 h 2781"/>
                  <a:gd name="T86" fmla="*/ 2335 w 3052"/>
                  <a:gd name="T87" fmla="*/ 1703 h 2781"/>
                  <a:gd name="T88" fmla="*/ 2398 w 3052"/>
                  <a:gd name="T89" fmla="*/ 1631 h 2781"/>
                  <a:gd name="T90" fmla="*/ 2525 w 3052"/>
                  <a:gd name="T91" fmla="*/ 1519 h 2781"/>
                  <a:gd name="T92" fmla="*/ 2689 w 3052"/>
                  <a:gd name="T93" fmla="*/ 1376 h 2781"/>
                  <a:gd name="T94" fmla="*/ 2856 w 3052"/>
                  <a:gd name="T95" fmla="*/ 1224 h 2781"/>
                  <a:gd name="T96" fmla="*/ 2985 w 3052"/>
                  <a:gd name="T97" fmla="*/ 1089 h 2781"/>
                  <a:gd name="T98" fmla="*/ 3048 w 3052"/>
                  <a:gd name="T99" fmla="*/ 985 h 2781"/>
                  <a:gd name="T100" fmla="*/ 2989 w 3052"/>
                  <a:gd name="T101" fmla="*/ 922 h 2781"/>
                  <a:gd name="T102" fmla="*/ 2841 w 3052"/>
                  <a:gd name="T103" fmla="*/ 898 h 2781"/>
                  <a:gd name="T104" fmla="*/ 2634 w 3052"/>
                  <a:gd name="T105" fmla="*/ 888 h 2781"/>
                  <a:gd name="T106" fmla="*/ 2402 w 3052"/>
                  <a:gd name="T107" fmla="*/ 888 h 2781"/>
                  <a:gd name="T108" fmla="*/ 2195 w 3052"/>
                  <a:gd name="T109" fmla="*/ 888 h 2781"/>
                  <a:gd name="T110" fmla="*/ 2037 w 3052"/>
                  <a:gd name="T111" fmla="*/ 886 h 2781"/>
                  <a:gd name="T112" fmla="*/ 1953 w 3052"/>
                  <a:gd name="T113" fmla="*/ 850 h 2781"/>
                  <a:gd name="T114" fmla="*/ 1879 w 3052"/>
                  <a:gd name="T115" fmla="*/ 730 h 2781"/>
                  <a:gd name="T116" fmla="*/ 1799 w 3052"/>
                  <a:gd name="T117" fmla="*/ 553 h 2781"/>
                  <a:gd name="T118" fmla="*/ 1708 w 3052"/>
                  <a:gd name="T119" fmla="*/ 348 h 2781"/>
                  <a:gd name="T120" fmla="*/ 1621 w 3052"/>
                  <a:gd name="T121" fmla="*/ 162 h 2781"/>
                  <a:gd name="T122" fmla="*/ 1545 w 3052"/>
                  <a:gd name="T123" fmla="*/ 33 h 2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052" h="2781">
                    <a:moveTo>
                      <a:pt x="1503" y="4"/>
                    </a:moveTo>
                    <a:lnTo>
                      <a:pt x="1488" y="6"/>
                    </a:lnTo>
                    <a:lnTo>
                      <a:pt x="1478" y="17"/>
                    </a:lnTo>
                    <a:lnTo>
                      <a:pt x="1476" y="23"/>
                    </a:lnTo>
                    <a:lnTo>
                      <a:pt x="1469" y="31"/>
                    </a:lnTo>
                    <a:lnTo>
                      <a:pt x="1461" y="36"/>
                    </a:lnTo>
                    <a:lnTo>
                      <a:pt x="1459" y="48"/>
                    </a:lnTo>
                    <a:lnTo>
                      <a:pt x="1454" y="56"/>
                    </a:lnTo>
                    <a:lnTo>
                      <a:pt x="1450" y="67"/>
                    </a:lnTo>
                    <a:lnTo>
                      <a:pt x="1442" y="80"/>
                    </a:lnTo>
                    <a:lnTo>
                      <a:pt x="1436" y="94"/>
                    </a:lnTo>
                    <a:lnTo>
                      <a:pt x="1431" y="103"/>
                    </a:lnTo>
                    <a:lnTo>
                      <a:pt x="1423" y="120"/>
                    </a:lnTo>
                    <a:lnTo>
                      <a:pt x="1417" y="133"/>
                    </a:lnTo>
                    <a:lnTo>
                      <a:pt x="1414" y="147"/>
                    </a:lnTo>
                    <a:lnTo>
                      <a:pt x="1402" y="162"/>
                    </a:lnTo>
                    <a:lnTo>
                      <a:pt x="1397" y="179"/>
                    </a:lnTo>
                    <a:lnTo>
                      <a:pt x="1389" y="190"/>
                    </a:lnTo>
                    <a:lnTo>
                      <a:pt x="1381" y="211"/>
                    </a:lnTo>
                    <a:lnTo>
                      <a:pt x="1381" y="227"/>
                    </a:lnTo>
                    <a:lnTo>
                      <a:pt x="1370" y="246"/>
                    </a:lnTo>
                    <a:lnTo>
                      <a:pt x="1364" y="263"/>
                    </a:lnTo>
                    <a:lnTo>
                      <a:pt x="1357" y="282"/>
                    </a:lnTo>
                    <a:lnTo>
                      <a:pt x="1351" y="301"/>
                    </a:lnTo>
                    <a:lnTo>
                      <a:pt x="1345" y="322"/>
                    </a:lnTo>
                    <a:lnTo>
                      <a:pt x="1338" y="337"/>
                    </a:lnTo>
                    <a:lnTo>
                      <a:pt x="1330" y="358"/>
                    </a:lnTo>
                    <a:lnTo>
                      <a:pt x="1320" y="377"/>
                    </a:lnTo>
                    <a:lnTo>
                      <a:pt x="1315" y="400"/>
                    </a:lnTo>
                    <a:lnTo>
                      <a:pt x="1309" y="420"/>
                    </a:lnTo>
                    <a:lnTo>
                      <a:pt x="1301" y="439"/>
                    </a:lnTo>
                    <a:lnTo>
                      <a:pt x="1294" y="458"/>
                    </a:lnTo>
                    <a:lnTo>
                      <a:pt x="1288" y="477"/>
                    </a:lnTo>
                    <a:lnTo>
                      <a:pt x="1275" y="496"/>
                    </a:lnTo>
                    <a:lnTo>
                      <a:pt x="1271" y="514"/>
                    </a:lnTo>
                    <a:lnTo>
                      <a:pt x="1262" y="534"/>
                    </a:lnTo>
                    <a:lnTo>
                      <a:pt x="1254" y="555"/>
                    </a:lnTo>
                    <a:lnTo>
                      <a:pt x="1248" y="574"/>
                    </a:lnTo>
                    <a:lnTo>
                      <a:pt x="1241" y="593"/>
                    </a:lnTo>
                    <a:lnTo>
                      <a:pt x="1231" y="611"/>
                    </a:lnTo>
                    <a:lnTo>
                      <a:pt x="1225" y="628"/>
                    </a:lnTo>
                    <a:lnTo>
                      <a:pt x="1218" y="649"/>
                    </a:lnTo>
                    <a:lnTo>
                      <a:pt x="1210" y="664"/>
                    </a:lnTo>
                    <a:lnTo>
                      <a:pt x="1205" y="681"/>
                    </a:lnTo>
                    <a:lnTo>
                      <a:pt x="1199" y="698"/>
                    </a:lnTo>
                    <a:lnTo>
                      <a:pt x="1191" y="717"/>
                    </a:lnTo>
                    <a:lnTo>
                      <a:pt x="1186" y="734"/>
                    </a:lnTo>
                    <a:lnTo>
                      <a:pt x="1174" y="745"/>
                    </a:lnTo>
                    <a:lnTo>
                      <a:pt x="1168" y="764"/>
                    </a:lnTo>
                    <a:lnTo>
                      <a:pt x="1163" y="778"/>
                    </a:lnTo>
                    <a:lnTo>
                      <a:pt x="1155" y="789"/>
                    </a:lnTo>
                    <a:lnTo>
                      <a:pt x="1149" y="802"/>
                    </a:lnTo>
                    <a:lnTo>
                      <a:pt x="1142" y="814"/>
                    </a:lnTo>
                    <a:lnTo>
                      <a:pt x="1136" y="825"/>
                    </a:lnTo>
                    <a:lnTo>
                      <a:pt x="1130" y="840"/>
                    </a:lnTo>
                    <a:lnTo>
                      <a:pt x="1123" y="846"/>
                    </a:lnTo>
                    <a:lnTo>
                      <a:pt x="1115" y="858"/>
                    </a:lnTo>
                    <a:lnTo>
                      <a:pt x="1111" y="865"/>
                    </a:lnTo>
                    <a:lnTo>
                      <a:pt x="1106" y="873"/>
                    </a:lnTo>
                    <a:lnTo>
                      <a:pt x="1094" y="886"/>
                    </a:lnTo>
                    <a:lnTo>
                      <a:pt x="1083" y="896"/>
                    </a:lnTo>
                    <a:lnTo>
                      <a:pt x="1075" y="896"/>
                    </a:lnTo>
                    <a:lnTo>
                      <a:pt x="1068" y="898"/>
                    </a:lnTo>
                    <a:lnTo>
                      <a:pt x="1060" y="898"/>
                    </a:lnTo>
                    <a:lnTo>
                      <a:pt x="1051" y="901"/>
                    </a:lnTo>
                    <a:lnTo>
                      <a:pt x="1039" y="905"/>
                    </a:lnTo>
                    <a:lnTo>
                      <a:pt x="1026" y="905"/>
                    </a:lnTo>
                    <a:lnTo>
                      <a:pt x="1018" y="909"/>
                    </a:lnTo>
                    <a:lnTo>
                      <a:pt x="1003" y="913"/>
                    </a:lnTo>
                    <a:lnTo>
                      <a:pt x="990" y="913"/>
                    </a:lnTo>
                    <a:lnTo>
                      <a:pt x="975" y="913"/>
                    </a:lnTo>
                    <a:lnTo>
                      <a:pt x="959" y="915"/>
                    </a:lnTo>
                    <a:lnTo>
                      <a:pt x="942" y="915"/>
                    </a:lnTo>
                    <a:lnTo>
                      <a:pt x="925" y="915"/>
                    </a:lnTo>
                    <a:lnTo>
                      <a:pt x="908" y="918"/>
                    </a:lnTo>
                    <a:lnTo>
                      <a:pt x="889" y="918"/>
                    </a:lnTo>
                    <a:lnTo>
                      <a:pt x="868" y="922"/>
                    </a:lnTo>
                    <a:lnTo>
                      <a:pt x="847" y="922"/>
                    </a:lnTo>
                    <a:lnTo>
                      <a:pt x="828" y="922"/>
                    </a:lnTo>
                    <a:lnTo>
                      <a:pt x="809" y="922"/>
                    </a:lnTo>
                    <a:lnTo>
                      <a:pt x="786" y="922"/>
                    </a:lnTo>
                    <a:lnTo>
                      <a:pt x="767" y="922"/>
                    </a:lnTo>
                    <a:lnTo>
                      <a:pt x="745" y="922"/>
                    </a:lnTo>
                    <a:lnTo>
                      <a:pt x="724" y="922"/>
                    </a:lnTo>
                    <a:lnTo>
                      <a:pt x="701" y="922"/>
                    </a:lnTo>
                    <a:lnTo>
                      <a:pt x="676" y="922"/>
                    </a:lnTo>
                    <a:lnTo>
                      <a:pt x="655" y="922"/>
                    </a:lnTo>
                    <a:lnTo>
                      <a:pt x="632" y="922"/>
                    </a:lnTo>
                    <a:lnTo>
                      <a:pt x="608" y="924"/>
                    </a:lnTo>
                    <a:lnTo>
                      <a:pt x="585" y="924"/>
                    </a:lnTo>
                    <a:lnTo>
                      <a:pt x="562" y="924"/>
                    </a:lnTo>
                    <a:lnTo>
                      <a:pt x="541" y="924"/>
                    </a:lnTo>
                    <a:lnTo>
                      <a:pt x="517" y="924"/>
                    </a:lnTo>
                    <a:lnTo>
                      <a:pt x="492" y="924"/>
                    </a:lnTo>
                    <a:lnTo>
                      <a:pt x="465" y="924"/>
                    </a:lnTo>
                    <a:lnTo>
                      <a:pt x="444" y="924"/>
                    </a:lnTo>
                    <a:lnTo>
                      <a:pt x="425" y="924"/>
                    </a:lnTo>
                    <a:lnTo>
                      <a:pt x="399" y="924"/>
                    </a:lnTo>
                    <a:lnTo>
                      <a:pt x="376" y="924"/>
                    </a:lnTo>
                    <a:lnTo>
                      <a:pt x="355" y="924"/>
                    </a:lnTo>
                    <a:lnTo>
                      <a:pt x="330" y="930"/>
                    </a:lnTo>
                    <a:lnTo>
                      <a:pt x="309" y="930"/>
                    </a:lnTo>
                    <a:lnTo>
                      <a:pt x="288" y="930"/>
                    </a:lnTo>
                    <a:lnTo>
                      <a:pt x="266" y="932"/>
                    </a:lnTo>
                    <a:lnTo>
                      <a:pt x="249" y="932"/>
                    </a:lnTo>
                    <a:lnTo>
                      <a:pt x="230" y="932"/>
                    </a:lnTo>
                    <a:lnTo>
                      <a:pt x="211" y="937"/>
                    </a:lnTo>
                    <a:lnTo>
                      <a:pt x="190" y="937"/>
                    </a:lnTo>
                    <a:lnTo>
                      <a:pt x="173" y="937"/>
                    </a:lnTo>
                    <a:lnTo>
                      <a:pt x="154" y="937"/>
                    </a:lnTo>
                    <a:lnTo>
                      <a:pt x="136" y="941"/>
                    </a:lnTo>
                    <a:lnTo>
                      <a:pt x="123" y="941"/>
                    </a:lnTo>
                    <a:lnTo>
                      <a:pt x="106" y="945"/>
                    </a:lnTo>
                    <a:lnTo>
                      <a:pt x="91" y="949"/>
                    </a:lnTo>
                    <a:lnTo>
                      <a:pt x="81" y="949"/>
                    </a:lnTo>
                    <a:lnTo>
                      <a:pt x="68" y="951"/>
                    </a:lnTo>
                    <a:lnTo>
                      <a:pt x="59" y="958"/>
                    </a:lnTo>
                    <a:lnTo>
                      <a:pt x="43" y="958"/>
                    </a:lnTo>
                    <a:lnTo>
                      <a:pt x="38" y="966"/>
                    </a:lnTo>
                    <a:lnTo>
                      <a:pt x="28" y="968"/>
                    </a:lnTo>
                    <a:lnTo>
                      <a:pt x="20" y="972"/>
                    </a:lnTo>
                    <a:lnTo>
                      <a:pt x="7" y="981"/>
                    </a:lnTo>
                    <a:lnTo>
                      <a:pt x="1" y="993"/>
                    </a:lnTo>
                    <a:lnTo>
                      <a:pt x="0" y="1000"/>
                    </a:lnTo>
                    <a:lnTo>
                      <a:pt x="1" y="1012"/>
                    </a:lnTo>
                    <a:lnTo>
                      <a:pt x="5" y="1021"/>
                    </a:lnTo>
                    <a:lnTo>
                      <a:pt x="11" y="1031"/>
                    </a:lnTo>
                    <a:lnTo>
                      <a:pt x="15" y="1038"/>
                    </a:lnTo>
                    <a:lnTo>
                      <a:pt x="20" y="1044"/>
                    </a:lnTo>
                    <a:lnTo>
                      <a:pt x="28" y="1053"/>
                    </a:lnTo>
                    <a:lnTo>
                      <a:pt x="34" y="1065"/>
                    </a:lnTo>
                    <a:lnTo>
                      <a:pt x="43" y="1072"/>
                    </a:lnTo>
                    <a:lnTo>
                      <a:pt x="55" y="1084"/>
                    </a:lnTo>
                    <a:lnTo>
                      <a:pt x="62" y="1093"/>
                    </a:lnTo>
                    <a:lnTo>
                      <a:pt x="70" y="1103"/>
                    </a:lnTo>
                    <a:lnTo>
                      <a:pt x="83" y="1116"/>
                    </a:lnTo>
                    <a:lnTo>
                      <a:pt x="95" y="1129"/>
                    </a:lnTo>
                    <a:lnTo>
                      <a:pt x="106" y="1139"/>
                    </a:lnTo>
                    <a:lnTo>
                      <a:pt x="119" y="1152"/>
                    </a:lnTo>
                    <a:lnTo>
                      <a:pt x="135" y="1164"/>
                    </a:lnTo>
                    <a:lnTo>
                      <a:pt x="150" y="1181"/>
                    </a:lnTo>
                    <a:lnTo>
                      <a:pt x="163" y="1188"/>
                    </a:lnTo>
                    <a:lnTo>
                      <a:pt x="178" y="1204"/>
                    </a:lnTo>
                    <a:lnTo>
                      <a:pt x="197" y="1217"/>
                    </a:lnTo>
                    <a:lnTo>
                      <a:pt x="212" y="1232"/>
                    </a:lnTo>
                    <a:lnTo>
                      <a:pt x="230" y="1243"/>
                    </a:lnTo>
                    <a:lnTo>
                      <a:pt x="247" y="1259"/>
                    </a:lnTo>
                    <a:lnTo>
                      <a:pt x="262" y="1268"/>
                    </a:lnTo>
                    <a:lnTo>
                      <a:pt x="277" y="1285"/>
                    </a:lnTo>
                    <a:lnTo>
                      <a:pt x="294" y="1299"/>
                    </a:lnTo>
                    <a:lnTo>
                      <a:pt x="313" y="1312"/>
                    </a:lnTo>
                    <a:lnTo>
                      <a:pt x="330" y="1329"/>
                    </a:lnTo>
                    <a:lnTo>
                      <a:pt x="349" y="1340"/>
                    </a:lnTo>
                    <a:lnTo>
                      <a:pt x="368" y="1356"/>
                    </a:lnTo>
                    <a:lnTo>
                      <a:pt x="383" y="1371"/>
                    </a:lnTo>
                    <a:lnTo>
                      <a:pt x="401" y="1384"/>
                    </a:lnTo>
                    <a:lnTo>
                      <a:pt x="420" y="1395"/>
                    </a:lnTo>
                    <a:lnTo>
                      <a:pt x="437" y="1411"/>
                    </a:lnTo>
                    <a:lnTo>
                      <a:pt x="454" y="1424"/>
                    </a:lnTo>
                    <a:lnTo>
                      <a:pt x="469" y="1437"/>
                    </a:lnTo>
                    <a:lnTo>
                      <a:pt x="492" y="1453"/>
                    </a:lnTo>
                    <a:lnTo>
                      <a:pt x="505" y="1464"/>
                    </a:lnTo>
                    <a:lnTo>
                      <a:pt x="522" y="1475"/>
                    </a:lnTo>
                    <a:lnTo>
                      <a:pt x="541" y="1491"/>
                    </a:lnTo>
                    <a:lnTo>
                      <a:pt x="560" y="1508"/>
                    </a:lnTo>
                    <a:lnTo>
                      <a:pt x="572" y="1519"/>
                    </a:lnTo>
                    <a:lnTo>
                      <a:pt x="589" y="1532"/>
                    </a:lnTo>
                    <a:lnTo>
                      <a:pt x="604" y="1544"/>
                    </a:lnTo>
                    <a:lnTo>
                      <a:pt x="617" y="1555"/>
                    </a:lnTo>
                    <a:lnTo>
                      <a:pt x="632" y="1567"/>
                    </a:lnTo>
                    <a:lnTo>
                      <a:pt x="648" y="1580"/>
                    </a:lnTo>
                    <a:lnTo>
                      <a:pt x="661" y="1589"/>
                    </a:lnTo>
                    <a:lnTo>
                      <a:pt x="676" y="1603"/>
                    </a:lnTo>
                    <a:lnTo>
                      <a:pt x="684" y="1610"/>
                    </a:lnTo>
                    <a:lnTo>
                      <a:pt x="697" y="1624"/>
                    </a:lnTo>
                    <a:lnTo>
                      <a:pt x="705" y="1631"/>
                    </a:lnTo>
                    <a:lnTo>
                      <a:pt x="718" y="1643"/>
                    </a:lnTo>
                    <a:lnTo>
                      <a:pt x="724" y="1652"/>
                    </a:lnTo>
                    <a:lnTo>
                      <a:pt x="731" y="1662"/>
                    </a:lnTo>
                    <a:lnTo>
                      <a:pt x="739" y="1667"/>
                    </a:lnTo>
                    <a:lnTo>
                      <a:pt x="747" y="1679"/>
                    </a:lnTo>
                    <a:lnTo>
                      <a:pt x="754" y="1684"/>
                    </a:lnTo>
                    <a:lnTo>
                      <a:pt x="756" y="1696"/>
                    </a:lnTo>
                    <a:lnTo>
                      <a:pt x="764" y="1702"/>
                    </a:lnTo>
                    <a:lnTo>
                      <a:pt x="767" y="1703"/>
                    </a:lnTo>
                    <a:lnTo>
                      <a:pt x="767" y="1711"/>
                    </a:lnTo>
                    <a:lnTo>
                      <a:pt x="767" y="1719"/>
                    </a:lnTo>
                    <a:lnTo>
                      <a:pt x="767" y="1726"/>
                    </a:lnTo>
                    <a:lnTo>
                      <a:pt x="769" y="1740"/>
                    </a:lnTo>
                    <a:lnTo>
                      <a:pt x="767" y="1743"/>
                    </a:lnTo>
                    <a:lnTo>
                      <a:pt x="767" y="1759"/>
                    </a:lnTo>
                    <a:lnTo>
                      <a:pt x="764" y="1768"/>
                    </a:lnTo>
                    <a:lnTo>
                      <a:pt x="764" y="1779"/>
                    </a:lnTo>
                    <a:lnTo>
                      <a:pt x="756" y="1795"/>
                    </a:lnTo>
                    <a:lnTo>
                      <a:pt x="756" y="1806"/>
                    </a:lnTo>
                    <a:lnTo>
                      <a:pt x="754" y="1827"/>
                    </a:lnTo>
                    <a:lnTo>
                      <a:pt x="750" y="1840"/>
                    </a:lnTo>
                    <a:lnTo>
                      <a:pt x="745" y="1855"/>
                    </a:lnTo>
                    <a:lnTo>
                      <a:pt x="739" y="1874"/>
                    </a:lnTo>
                    <a:lnTo>
                      <a:pt x="733" y="1890"/>
                    </a:lnTo>
                    <a:lnTo>
                      <a:pt x="731" y="1911"/>
                    </a:lnTo>
                    <a:lnTo>
                      <a:pt x="724" y="1930"/>
                    </a:lnTo>
                    <a:lnTo>
                      <a:pt x="718" y="1949"/>
                    </a:lnTo>
                    <a:lnTo>
                      <a:pt x="710" y="1970"/>
                    </a:lnTo>
                    <a:lnTo>
                      <a:pt x="705" y="1990"/>
                    </a:lnTo>
                    <a:lnTo>
                      <a:pt x="701" y="2009"/>
                    </a:lnTo>
                    <a:lnTo>
                      <a:pt x="693" y="2028"/>
                    </a:lnTo>
                    <a:lnTo>
                      <a:pt x="684" y="2047"/>
                    </a:lnTo>
                    <a:lnTo>
                      <a:pt x="676" y="2070"/>
                    </a:lnTo>
                    <a:lnTo>
                      <a:pt x="670" y="2091"/>
                    </a:lnTo>
                    <a:lnTo>
                      <a:pt x="661" y="2114"/>
                    </a:lnTo>
                    <a:lnTo>
                      <a:pt x="655" y="2137"/>
                    </a:lnTo>
                    <a:lnTo>
                      <a:pt x="648" y="2161"/>
                    </a:lnTo>
                    <a:lnTo>
                      <a:pt x="638" y="2180"/>
                    </a:lnTo>
                    <a:lnTo>
                      <a:pt x="632" y="2205"/>
                    </a:lnTo>
                    <a:lnTo>
                      <a:pt x="625" y="2226"/>
                    </a:lnTo>
                    <a:lnTo>
                      <a:pt x="617" y="2249"/>
                    </a:lnTo>
                    <a:lnTo>
                      <a:pt x="612" y="2274"/>
                    </a:lnTo>
                    <a:lnTo>
                      <a:pt x="604" y="2296"/>
                    </a:lnTo>
                    <a:lnTo>
                      <a:pt x="596" y="2315"/>
                    </a:lnTo>
                    <a:lnTo>
                      <a:pt x="589" y="2338"/>
                    </a:lnTo>
                    <a:lnTo>
                      <a:pt x="581" y="2363"/>
                    </a:lnTo>
                    <a:lnTo>
                      <a:pt x="575" y="2382"/>
                    </a:lnTo>
                    <a:lnTo>
                      <a:pt x="570" y="2405"/>
                    </a:lnTo>
                    <a:lnTo>
                      <a:pt x="562" y="2426"/>
                    </a:lnTo>
                    <a:lnTo>
                      <a:pt x="555" y="2448"/>
                    </a:lnTo>
                    <a:lnTo>
                      <a:pt x="549" y="2467"/>
                    </a:lnTo>
                    <a:lnTo>
                      <a:pt x="541" y="2488"/>
                    </a:lnTo>
                    <a:lnTo>
                      <a:pt x="541" y="2507"/>
                    </a:lnTo>
                    <a:lnTo>
                      <a:pt x="536" y="2526"/>
                    </a:lnTo>
                    <a:lnTo>
                      <a:pt x="528" y="2545"/>
                    </a:lnTo>
                    <a:lnTo>
                      <a:pt x="526" y="2564"/>
                    </a:lnTo>
                    <a:lnTo>
                      <a:pt x="522" y="2585"/>
                    </a:lnTo>
                    <a:lnTo>
                      <a:pt x="518" y="2602"/>
                    </a:lnTo>
                    <a:lnTo>
                      <a:pt x="517" y="2620"/>
                    </a:lnTo>
                    <a:lnTo>
                      <a:pt x="513" y="2637"/>
                    </a:lnTo>
                    <a:lnTo>
                      <a:pt x="513" y="2652"/>
                    </a:lnTo>
                    <a:lnTo>
                      <a:pt x="509" y="2661"/>
                    </a:lnTo>
                    <a:lnTo>
                      <a:pt x="505" y="2678"/>
                    </a:lnTo>
                    <a:lnTo>
                      <a:pt x="505" y="2694"/>
                    </a:lnTo>
                    <a:lnTo>
                      <a:pt x="509" y="2705"/>
                    </a:lnTo>
                    <a:lnTo>
                      <a:pt x="509" y="2718"/>
                    </a:lnTo>
                    <a:lnTo>
                      <a:pt x="513" y="2728"/>
                    </a:lnTo>
                    <a:lnTo>
                      <a:pt x="513" y="2737"/>
                    </a:lnTo>
                    <a:lnTo>
                      <a:pt x="518" y="2749"/>
                    </a:lnTo>
                    <a:lnTo>
                      <a:pt x="518" y="2756"/>
                    </a:lnTo>
                    <a:lnTo>
                      <a:pt x="526" y="2766"/>
                    </a:lnTo>
                    <a:lnTo>
                      <a:pt x="528" y="2768"/>
                    </a:lnTo>
                    <a:lnTo>
                      <a:pt x="541" y="2775"/>
                    </a:lnTo>
                    <a:lnTo>
                      <a:pt x="541" y="2777"/>
                    </a:lnTo>
                    <a:lnTo>
                      <a:pt x="549" y="2781"/>
                    </a:lnTo>
                    <a:lnTo>
                      <a:pt x="560" y="2781"/>
                    </a:lnTo>
                    <a:lnTo>
                      <a:pt x="570" y="2781"/>
                    </a:lnTo>
                    <a:lnTo>
                      <a:pt x="579" y="2781"/>
                    </a:lnTo>
                    <a:lnTo>
                      <a:pt x="589" y="2777"/>
                    </a:lnTo>
                    <a:lnTo>
                      <a:pt x="598" y="2775"/>
                    </a:lnTo>
                    <a:lnTo>
                      <a:pt x="612" y="2775"/>
                    </a:lnTo>
                    <a:lnTo>
                      <a:pt x="625" y="2772"/>
                    </a:lnTo>
                    <a:lnTo>
                      <a:pt x="638" y="2766"/>
                    </a:lnTo>
                    <a:lnTo>
                      <a:pt x="651" y="2756"/>
                    </a:lnTo>
                    <a:lnTo>
                      <a:pt x="669" y="2751"/>
                    </a:lnTo>
                    <a:lnTo>
                      <a:pt x="684" y="2741"/>
                    </a:lnTo>
                    <a:lnTo>
                      <a:pt x="701" y="2735"/>
                    </a:lnTo>
                    <a:lnTo>
                      <a:pt x="718" y="2724"/>
                    </a:lnTo>
                    <a:lnTo>
                      <a:pt x="733" y="2718"/>
                    </a:lnTo>
                    <a:lnTo>
                      <a:pt x="750" y="2707"/>
                    </a:lnTo>
                    <a:lnTo>
                      <a:pt x="769" y="2699"/>
                    </a:lnTo>
                    <a:lnTo>
                      <a:pt x="786" y="2686"/>
                    </a:lnTo>
                    <a:lnTo>
                      <a:pt x="807" y="2677"/>
                    </a:lnTo>
                    <a:lnTo>
                      <a:pt x="826" y="2661"/>
                    </a:lnTo>
                    <a:lnTo>
                      <a:pt x="847" y="2652"/>
                    </a:lnTo>
                    <a:lnTo>
                      <a:pt x="866" y="2637"/>
                    </a:lnTo>
                    <a:lnTo>
                      <a:pt x="885" y="2625"/>
                    </a:lnTo>
                    <a:lnTo>
                      <a:pt x="904" y="2608"/>
                    </a:lnTo>
                    <a:lnTo>
                      <a:pt x="925" y="2597"/>
                    </a:lnTo>
                    <a:lnTo>
                      <a:pt x="944" y="2583"/>
                    </a:lnTo>
                    <a:lnTo>
                      <a:pt x="969" y="2570"/>
                    </a:lnTo>
                    <a:lnTo>
                      <a:pt x="988" y="2553"/>
                    </a:lnTo>
                    <a:lnTo>
                      <a:pt x="1007" y="2542"/>
                    </a:lnTo>
                    <a:lnTo>
                      <a:pt x="1032" y="2525"/>
                    </a:lnTo>
                    <a:lnTo>
                      <a:pt x="1051" y="2513"/>
                    </a:lnTo>
                    <a:lnTo>
                      <a:pt x="1070" y="2498"/>
                    </a:lnTo>
                    <a:lnTo>
                      <a:pt x="1089" y="2481"/>
                    </a:lnTo>
                    <a:lnTo>
                      <a:pt x="1111" y="2464"/>
                    </a:lnTo>
                    <a:lnTo>
                      <a:pt x="1132" y="2450"/>
                    </a:lnTo>
                    <a:lnTo>
                      <a:pt x="1155" y="2429"/>
                    </a:lnTo>
                    <a:lnTo>
                      <a:pt x="1174" y="2420"/>
                    </a:lnTo>
                    <a:lnTo>
                      <a:pt x="1195" y="2405"/>
                    </a:lnTo>
                    <a:lnTo>
                      <a:pt x="1210" y="2391"/>
                    </a:lnTo>
                    <a:lnTo>
                      <a:pt x="1231" y="2374"/>
                    </a:lnTo>
                    <a:lnTo>
                      <a:pt x="1252" y="2363"/>
                    </a:lnTo>
                    <a:lnTo>
                      <a:pt x="1271" y="2346"/>
                    </a:lnTo>
                    <a:lnTo>
                      <a:pt x="1290" y="2334"/>
                    </a:lnTo>
                    <a:lnTo>
                      <a:pt x="1307" y="2321"/>
                    </a:lnTo>
                    <a:lnTo>
                      <a:pt x="1324" y="2310"/>
                    </a:lnTo>
                    <a:lnTo>
                      <a:pt x="1345" y="2296"/>
                    </a:lnTo>
                    <a:lnTo>
                      <a:pt x="1364" y="2285"/>
                    </a:lnTo>
                    <a:lnTo>
                      <a:pt x="1377" y="2274"/>
                    </a:lnTo>
                    <a:lnTo>
                      <a:pt x="1395" y="2258"/>
                    </a:lnTo>
                    <a:lnTo>
                      <a:pt x="1406" y="2249"/>
                    </a:lnTo>
                    <a:lnTo>
                      <a:pt x="1423" y="2239"/>
                    </a:lnTo>
                    <a:lnTo>
                      <a:pt x="1436" y="2230"/>
                    </a:lnTo>
                    <a:lnTo>
                      <a:pt x="1454" y="2222"/>
                    </a:lnTo>
                    <a:lnTo>
                      <a:pt x="1467" y="2217"/>
                    </a:lnTo>
                    <a:lnTo>
                      <a:pt x="1478" y="2205"/>
                    </a:lnTo>
                    <a:lnTo>
                      <a:pt x="1488" y="2199"/>
                    </a:lnTo>
                    <a:lnTo>
                      <a:pt x="1503" y="2198"/>
                    </a:lnTo>
                    <a:lnTo>
                      <a:pt x="1509" y="2190"/>
                    </a:lnTo>
                    <a:lnTo>
                      <a:pt x="1522" y="2186"/>
                    </a:lnTo>
                    <a:lnTo>
                      <a:pt x="1530" y="2184"/>
                    </a:lnTo>
                    <a:lnTo>
                      <a:pt x="1539" y="2180"/>
                    </a:lnTo>
                    <a:lnTo>
                      <a:pt x="1545" y="2180"/>
                    </a:lnTo>
                    <a:lnTo>
                      <a:pt x="1549" y="2180"/>
                    </a:lnTo>
                    <a:lnTo>
                      <a:pt x="1554" y="2180"/>
                    </a:lnTo>
                    <a:lnTo>
                      <a:pt x="1560" y="2180"/>
                    </a:lnTo>
                    <a:lnTo>
                      <a:pt x="1568" y="2184"/>
                    </a:lnTo>
                    <a:lnTo>
                      <a:pt x="1573" y="2186"/>
                    </a:lnTo>
                    <a:lnTo>
                      <a:pt x="1585" y="2190"/>
                    </a:lnTo>
                    <a:lnTo>
                      <a:pt x="1594" y="2198"/>
                    </a:lnTo>
                    <a:lnTo>
                      <a:pt x="1604" y="2199"/>
                    </a:lnTo>
                    <a:lnTo>
                      <a:pt x="1617" y="2205"/>
                    </a:lnTo>
                    <a:lnTo>
                      <a:pt x="1628" y="2209"/>
                    </a:lnTo>
                    <a:lnTo>
                      <a:pt x="1640" y="2220"/>
                    </a:lnTo>
                    <a:lnTo>
                      <a:pt x="1651" y="2226"/>
                    </a:lnTo>
                    <a:lnTo>
                      <a:pt x="1666" y="2236"/>
                    </a:lnTo>
                    <a:lnTo>
                      <a:pt x="1676" y="2241"/>
                    </a:lnTo>
                    <a:lnTo>
                      <a:pt x="1693" y="2253"/>
                    </a:lnTo>
                    <a:lnTo>
                      <a:pt x="1708" y="2266"/>
                    </a:lnTo>
                    <a:lnTo>
                      <a:pt x="1727" y="2277"/>
                    </a:lnTo>
                    <a:lnTo>
                      <a:pt x="1739" y="2289"/>
                    </a:lnTo>
                    <a:lnTo>
                      <a:pt x="1756" y="2298"/>
                    </a:lnTo>
                    <a:lnTo>
                      <a:pt x="1775" y="2314"/>
                    </a:lnTo>
                    <a:lnTo>
                      <a:pt x="1792" y="2325"/>
                    </a:lnTo>
                    <a:lnTo>
                      <a:pt x="1805" y="2338"/>
                    </a:lnTo>
                    <a:lnTo>
                      <a:pt x="1824" y="2350"/>
                    </a:lnTo>
                    <a:lnTo>
                      <a:pt x="1841" y="2363"/>
                    </a:lnTo>
                    <a:lnTo>
                      <a:pt x="1860" y="2378"/>
                    </a:lnTo>
                    <a:lnTo>
                      <a:pt x="1879" y="2388"/>
                    </a:lnTo>
                    <a:lnTo>
                      <a:pt x="1898" y="2405"/>
                    </a:lnTo>
                    <a:lnTo>
                      <a:pt x="1917" y="2418"/>
                    </a:lnTo>
                    <a:lnTo>
                      <a:pt x="1938" y="2429"/>
                    </a:lnTo>
                    <a:lnTo>
                      <a:pt x="1957" y="2448"/>
                    </a:lnTo>
                    <a:lnTo>
                      <a:pt x="1976" y="2462"/>
                    </a:lnTo>
                    <a:lnTo>
                      <a:pt x="1995" y="2477"/>
                    </a:lnTo>
                    <a:lnTo>
                      <a:pt x="2014" y="2490"/>
                    </a:lnTo>
                    <a:lnTo>
                      <a:pt x="2033" y="2504"/>
                    </a:lnTo>
                    <a:lnTo>
                      <a:pt x="2050" y="2517"/>
                    </a:lnTo>
                    <a:lnTo>
                      <a:pt x="2073" y="2528"/>
                    </a:lnTo>
                    <a:lnTo>
                      <a:pt x="2090" y="2545"/>
                    </a:lnTo>
                    <a:lnTo>
                      <a:pt x="2109" y="2561"/>
                    </a:lnTo>
                    <a:lnTo>
                      <a:pt x="2126" y="2570"/>
                    </a:lnTo>
                    <a:lnTo>
                      <a:pt x="2145" y="2585"/>
                    </a:lnTo>
                    <a:lnTo>
                      <a:pt x="2166" y="2597"/>
                    </a:lnTo>
                    <a:lnTo>
                      <a:pt x="2181" y="2608"/>
                    </a:lnTo>
                    <a:lnTo>
                      <a:pt x="2200" y="2621"/>
                    </a:lnTo>
                    <a:lnTo>
                      <a:pt x="2216" y="2637"/>
                    </a:lnTo>
                    <a:lnTo>
                      <a:pt x="2237" y="2644"/>
                    </a:lnTo>
                    <a:lnTo>
                      <a:pt x="2254" y="2659"/>
                    </a:lnTo>
                    <a:lnTo>
                      <a:pt x="2271" y="2669"/>
                    </a:lnTo>
                    <a:lnTo>
                      <a:pt x="2286" y="2678"/>
                    </a:lnTo>
                    <a:lnTo>
                      <a:pt x="2303" y="2688"/>
                    </a:lnTo>
                    <a:lnTo>
                      <a:pt x="2320" y="2696"/>
                    </a:lnTo>
                    <a:lnTo>
                      <a:pt x="2333" y="2705"/>
                    </a:lnTo>
                    <a:lnTo>
                      <a:pt x="2347" y="2707"/>
                    </a:lnTo>
                    <a:lnTo>
                      <a:pt x="2362" y="2718"/>
                    </a:lnTo>
                    <a:lnTo>
                      <a:pt x="2373" y="2724"/>
                    </a:lnTo>
                    <a:lnTo>
                      <a:pt x="2389" y="2728"/>
                    </a:lnTo>
                    <a:lnTo>
                      <a:pt x="2398" y="2732"/>
                    </a:lnTo>
                    <a:lnTo>
                      <a:pt x="2415" y="2737"/>
                    </a:lnTo>
                    <a:lnTo>
                      <a:pt x="2423" y="2741"/>
                    </a:lnTo>
                    <a:lnTo>
                      <a:pt x="2436" y="2741"/>
                    </a:lnTo>
                    <a:lnTo>
                      <a:pt x="2442" y="2743"/>
                    </a:lnTo>
                    <a:lnTo>
                      <a:pt x="2455" y="2743"/>
                    </a:lnTo>
                    <a:lnTo>
                      <a:pt x="2463" y="2743"/>
                    </a:lnTo>
                    <a:lnTo>
                      <a:pt x="2468" y="2743"/>
                    </a:lnTo>
                    <a:lnTo>
                      <a:pt x="2478" y="2741"/>
                    </a:lnTo>
                    <a:lnTo>
                      <a:pt x="2486" y="2737"/>
                    </a:lnTo>
                    <a:lnTo>
                      <a:pt x="2487" y="2732"/>
                    </a:lnTo>
                    <a:lnTo>
                      <a:pt x="2493" y="2728"/>
                    </a:lnTo>
                    <a:lnTo>
                      <a:pt x="2493" y="2722"/>
                    </a:lnTo>
                    <a:lnTo>
                      <a:pt x="2499" y="2713"/>
                    </a:lnTo>
                    <a:lnTo>
                      <a:pt x="2501" y="2705"/>
                    </a:lnTo>
                    <a:lnTo>
                      <a:pt x="2501" y="2696"/>
                    </a:lnTo>
                    <a:lnTo>
                      <a:pt x="2505" y="2686"/>
                    </a:lnTo>
                    <a:lnTo>
                      <a:pt x="2505" y="2677"/>
                    </a:lnTo>
                    <a:lnTo>
                      <a:pt x="2505" y="2659"/>
                    </a:lnTo>
                    <a:lnTo>
                      <a:pt x="2505" y="2644"/>
                    </a:lnTo>
                    <a:lnTo>
                      <a:pt x="2505" y="2633"/>
                    </a:lnTo>
                    <a:lnTo>
                      <a:pt x="2505" y="2620"/>
                    </a:lnTo>
                    <a:lnTo>
                      <a:pt x="2505" y="2602"/>
                    </a:lnTo>
                    <a:lnTo>
                      <a:pt x="2505" y="2585"/>
                    </a:lnTo>
                    <a:lnTo>
                      <a:pt x="2501" y="2570"/>
                    </a:lnTo>
                    <a:lnTo>
                      <a:pt x="2501" y="2553"/>
                    </a:lnTo>
                    <a:lnTo>
                      <a:pt x="2499" y="2534"/>
                    </a:lnTo>
                    <a:lnTo>
                      <a:pt x="2493" y="2517"/>
                    </a:lnTo>
                    <a:lnTo>
                      <a:pt x="2487" y="2498"/>
                    </a:lnTo>
                    <a:lnTo>
                      <a:pt x="2487" y="2477"/>
                    </a:lnTo>
                    <a:lnTo>
                      <a:pt x="2486" y="2456"/>
                    </a:lnTo>
                    <a:lnTo>
                      <a:pt x="2478" y="2435"/>
                    </a:lnTo>
                    <a:lnTo>
                      <a:pt x="2474" y="2412"/>
                    </a:lnTo>
                    <a:lnTo>
                      <a:pt x="2474" y="2399"/>
                    </a:lnTo>
                    <a:lnTo>
                      <a:pt x="2468" y="2374"/>
                    </a:lnTo>
                    <a:lnTo>
                      <a:pt x="2463" y="2355"/>
                    </a:lnTo>
                    <a:lnTo>
                      <a:pt x="2457" y="2333"/>
                    </a:lnTo>
                    <a:lnTo>
                      <a:pt x="2451" y="2314"/>
                    </a:lnTo>
                    <a:lnTo>
                      <a:pt x="2446" y="2289"/>
                    </a:lnTo>
                    <a:lnTo>
                      <a:pt x="2442" y="2266"/>
                    </a:lnTo>
                    <a:lnTo>
                      <a:pt x="2438" y="2241"/>
                    </a:lnTo>
                    <a:lnTo>
                      <a:pt x="2436" y="2222"/>
                    </a:lnTo>
                    <a:lnTo>
                      <a:pt x="2425" y="2199"/>
                    </a:lnTo>
                    <a:lnTo>
                      <a:pt x="2423" y="2180"/>
                    </a:lnTo>
                    <a:lnTo>
                      <a:pt x="2415" y="2158"/>
                    </a:lnTo>
                    <a:lnTo>
                      <a:pt x="2413" y="2137"/>
                    </a:lnTo>
                    <a:lnTo>
                      <a:pt x="2406" y="2110"/>
                    </a:lnTo>
                    <a:lnTo>
                      <a:pt x="2398" y="2091"/>
                    </a:lnTo>
                    <a:lnTo>
                      <a:pt x="2396" y="2068"/>
                    </a:lnTo>
                    <a:lnTo>
                      <a:pt x="2392" y="2047"/>
                    </a:lnTo>
                    <a:lnTo>
                      <a:pt x="2387" y="2028"/>
                    </a:lnTo>
                    <a:lnTo>
                      <a:pt x="2379" y="2006"/>
                    </a:lnTo>
                    <a:lnTo>
                      <a:pt x="2373" y="1985"/>
                    </a:lnTo>
                    <a:lnTo>
                      <a:pt x="2370" y="1966"/>
                    </a:lnTo>
                    <a:lnTo>
                      <a:pt x="2366" y="1947"/>
                    </a:lnTo>
                    <a:lnTo>
                      <a:pt x="2362" y="1926"/>
                    </a:lnTo>
                    <a:lnTo>
                      <a:pt x="2358" y="1905"/>
                    </a:lnTo>
                    <a:lnTo>
                      <a:pt x="2352" y="1890"/>
                    </a:lnTo>
                    <a:lnTo>
                      <a:pt x="2351" y="1874"/>
                    </a:lnTo>
                    <a:lnTo>
                      <a:pt x="2347" y="1855"/>
                    </a:lnTo>
                    <a:lnTo>
                      <a:pt x="2343" y="1840"/>
                    </a:lnTo>
                    <a:lnTo>
                      <a:pt x="2339" y="1827"/>
                    </a:lnTo>
                    <a:lnTo>
                      <a:pt x="2339" y="1806"/>
                    </a:lnTo>
                    <a:lnTo>
                      <a:pt x="2335" y="1795"/>
                    </a:lnTo>
                    <a:lnTo>
                      <a:pt x="2333" y="1779"/>
                    </a:lnTo>
                    <a:lnTo>
                      <a:pt x="2333" y="1770"/>
                    </a:lnTo>
                    <a:lnTo>
                      <a:pt x="2333" y="1759"/>
                    </a:lnTo>
                    <a:lnTo>
                      <a:pt x="2330" y="1743"/>
                    </a:lnTo>
                    <a:lnTo>
                      <a:pt x="2330" y="1734"/>
                    </a:lnTo>
                    <a:lnTo>
                      <a:pt x="2333" y="1726"/>
                    </a:lnTo>
                    <a:lnTo>
                      <a:pt x="2333" y="1719"/>
                    </a:lnTo>
                    <a:lnTo>
                      <a:pt x="2333" y="1711"/>
                    </a:lnTo>
                    <a:lnTo>
                      <a:pt x="2335" y="1703"/>
                    </a:lnTo>
                    <a:lnTo>
                      <a:pt x="2339" y="1702"/>
                    </a:lnTo>
                    <a:lnTo>
                      <a:pt x="2343" y="1696"/>
                    </a:lnTo>
                    <a:lnTo>
                      <a:pt x="2347" y="1690"/>
                    </a:lnTo>
                    <a:lnTo>
                      <a:pt x="2351" y="1683"/>
                    </a:lnTo>
                    <a:lnTo>
                      <a:pt x="2358" y="1675"/>
                    </a:lnTo>
                    <a:lnTo>
                      <a:pt x="2362" y="1667"/>
                    </a:lnTo>
                    <a:lnTo>
                      <a:pt x="2370" y="1660"/>
                    </a:lnTo>
                    <a:lnTo>
                      <a:pt x="2377" y="1652"/>
                    </a:lnTo>
                    <a:lnTo>
                      <a:pt x="2389" y="1643"/>
                    </a:lnTo>
                    <a:lnTo>
                      <a:pt x="2398" y="1631"/>
                    </a:lnTo>
                    <a:lnTo>
                      <a:pt x="2410" y="1624"/>
                    </a:lnTo>
                    <a:lnTo>
                      <a:pt x="2419" y="1610"/>
                    </a:lnTo>
                    <a:lnTo>
                      <a:pt x="2432" y="1603"/>
                    </a:lnTo>
                    <a:lnTo>
                      <a:pt x="2442" y="1589"/>
                    </a:lnTo>
                    <a:lnTo>
                      <a:pt x="2455" y="1580"/>
                    </a:lnTo>
                    <a:lnTo>
                      <a:pt x="2468" y="1567"/>
                    </a:lnTo>
                    <a:lnTo>
                      <a:pt x="2486" y="1555"/>
                    </a:lnTo>
                    <a:lnTo>
                      <a:pt x="2499" y="1544"/>
                    </a:lnTo>
                    <a:lnTo>
                      <a:pt x="2512" y="1532"/>
                    </a:lnTo>
                    <a:lnTo>
                      <a:pt x="2525" y="1519"/>
                    </a:lnTo>
                    <a:lnTo>
                      <a:pt x="2541" y="1508"/>
                    </a:lnTo>
                    <a:lnTo>
                      <a:pt x="2558" y="1491"/>
                    </a:lnTo>
                    <a:lnTo>
                      <a:pt x="2573" y="1475"/>
                    </a:lnTo>
                    <a:lnTo>
                      <a:pt x="2590" y="1464"/>
                    </a:lnTo>
                    <a:lnTo>
                      <a:pt x="2607" y="1451"/>
                    </a:lnTo>
                    <a:lnTo>
                      <a:pt x="2624" y="1437"/>
                    </a:lnTo>
                    <a:lnTo>
                      <a:pt x="2641" y="1420"/>
                    </a:lnTo>
                    <a:lnTo>
                      <a:pt x="2657" y="1403"/>
                    </a:lnTo>
                    <a:lnTo>
                      <a:pt x="2672" y="1392"/>
                    </a:lnTo>
                    <a:lnTo>
                      <a:pt x="2689" y="1376"/>
                    </a:lnTo>
                    <a:lnTo>
                      <a:pt x="2708" y="1359"/>
                    </a:lnTo>
                    <a:lnTo>
                      <a:pt x="2725" y="1348"/>
                    </a:lnTo>
                    <a:lnTo>
                      <a:pt x="2742" y="1331"/>
                    </a:lnTo>
                    <a:lnTo>
                      <a:pt x="2759" y="1316"/>
                    </a:lnTo>
                    <a:lnTo>
                      <a:pt x="2776" y="1302"/>
                    </a:lnTo>
                    <a:lnTo>
                      <a:pt x="2792" y="1285"/>
                    </a:lnTo>
                    <a:lnTo>
                      <a:pt x="2807" y="1272"/>
                    </a:lnTo>
                    <a:lnTo>
                      <a:pt x="2820" y="1255"/>
                    </a:lnTo>
                    <a:lnTo>
                      <a:pt x="2837" y="1243"/>
                    </a:lnTo>
                    <a:lnTo>
                      <a:pt x="2856" y="1224"/>
                    </a:lnTo>
                    <a:lnTo>
                      <a:pt x="2871" y="1213"/>
                    </a:lnTo>
                    <a:lnTo>
                      <a:pt x="2887" y="1196"/>
                    </a:lnTo>
                    <a:lnTo>
                      <a:pt x="2896" y="1186"/>
                    </a:lnTo>
                    <a:lnTo>
                      <a:pt x="2913" y="1169"/>
                    </a:lnTo>
                    <a:lnTo>
                      <a:pt x="2928" y="1156"/>
                    </a:lnTo>
                    <a:lnTo>
                      <a:pt x="2936" y="1145"/>
                    </a:lnTo>
                    <a:lnTo>
                      <a:pt x="2949" y="1127"/>
                    </a:lnTo>
                    <a:lnTo>
                      <a:pt x="2964" y="1116"/>
                    </a:lnTo>
                    <a:lnTo>
                      <a:pt x="2972" y="1103"/>
                    </a:lnTo>
                    <a:lnTo>
                      <a:pt x="2985" y="1089"/>
                    </a:lnTo>
                    <a:lnTo>
                      <a:pt x="2997" y="1076"/>
                    </a:lnTo>
                    <a:lnTo>
                      <a:pt x="3002" y="1067"/>
                    </a:lnTo>
                    <a:lnTo>
                      <a:pt x="3012" y="1057"/>
                    </a:lnTo>
                    <a:lnTo>
                      <a:pt x="3020" y="1044"/>
                    </a:lnTo>
                    <a:lnTo>
                      <a:pt x="3027" y="1034"/>
                    </a:lnTo>
                    <a:lnTo>
                      <a:pt x="3035" y="1021"/>
                    </a:lnTo>
                    <a:lnTo>
                      <a:pt x="3039" y="1012"/>
                    </a:lnTo>
                    <a:lnTo>
                      <a:pt x="3042" y="1000"/>
                    </a:lnTo>
                    <a:lnTo>
                      <a:pt x="3048" y="994"/>
                    </a:lnTo>
                    <a:lnTo>
                      <a:pt x="3048" y="985"/>
                    </a:lnTo>
                    <a:lnTo>
                      <a:pt x="3052" y="977"/>
                    </a:lnTo>
                    <a:lnTo>
                      <a:pt x="3052" y="966"/>
                    </a:lnTo>
                    <a:lnTo>
                      <a:pt x="3048" y="951"/>
                    </a:lnTo>
                    <a:lnTo>
                      <a:pt x="3042" y="949"/>
                    </a:lnTo>
                    <a:lnTo>
                      <a:pt x="3035" y="941"/>
                    </a:lnTo>
                    <a:lnTo>
                      <a:pt x="3027" y="937"/>
                    </a:lnTo>
                    <a:lnTo>
                      <a:pt x="3021" y="937"/>
                    </a:lnTo>
                    <a:lnTo>
                      <a:pt x="3012" y="930"/>
                    </a:lnTo>
                    <a:lnTo>
                      <a:pt x="3002" y="924"/>
                    </a:lnTo>
                    <a:lnTo>
                      <a:pt x="2989" y="922"/>
                    </a:lnTo>
                    <a:lnTo>
                      <a:pt x="2980" y="918"/>
                    </a:lnTo>
                    <a:lnTo>
                      <a:pt x="2966" y="915"/>
                    </a:lnTo>
                    <a:lnTo>
                      <a:pt x="2957" y="913"/>
                    </a:lnTo>
                    <a:lnTo>
                      <a:pt x="2940" y="913"/>
                    </a:lnTo>
                    <a:lnTo>
                      <a:pt x="2928" y="905"/>
                    </a:lnTo>
                    <a:lnTo>
                      <a:pt x="2911" y="905"/>
                    </a:lnTo>
                    <a:lnTo>
                      <a:pt x="2894" y="901"/>
                    </a:lnTo>
                    <a:lnTo>
                      <a:pt x="2877" y="898"/>
                    </a:lnTo>
                    <a:lnTo>
                      <a:pt x="2856" y="898"/>
                    </a:lnTo>
                    <a:lnTo>
                      <a:pt x="2841" y="898"/>
                    </a:lnTo>
                    <a:lnTo>
                      <a:pt x="2820" y="896"/>
                    </a:lnTo>
                    <a:lnTo>
                      <a:pt x="2801" y="896"/>
                    </a:lnTo>
                    <a:lnTo>
                      <a:pt x="2780" y="896"/>
                    </a:lnTo>
                    <a:lnTo>
                      <a:pt x="2761" y="894"/>
                    </a:lnTo>
                    <a:lnTo>
                      <a:pt x="2742" y="894"/>
                    </a:lnTo>
                    <a:lnTo>
                      <a:pt x="2719" y="894"/>
                    </a:lnTo>
                    <a:lnTo>
                      <a:pt x="2700" y="894"/>
                    </a:lnTo>
                    <a:lnTo>
                      <a:pt x="2677" y="888"/>
                    </a:lnTo>
                    <a:lnTo>
                      <a:pt x="2653" y="888"/>
                    </a:lnTo>
                    <a:lnTo>
                      <a:pt x="2634" y="888"/>
                    </a:lnTo>
                    <a:lnTo>
                      <a:pt x="2615" y="888"/>
                    </a:lnTo>
                    <a:lnTo>
                      <a:pt x="2590" y="888"/>
                    </a:lnTo>
                    <a:lnTo>
                      <a:pt x="2567" y="888"/>
                    </a:lnTo>
                    <a:lnTo>
                      <a:pt x="2541" y="888"/>
                    </a:lnTo>
                    <a:lnTo>
                      <a:pt x="2522" y="888"/>
                    </a:lnTo>
                    <a:lnTo>
                      <a:pt x="2499" y="888"/>
                    </a:lnTo>
                    <a:lnTo>
                      <a:pt x="2474" y="888"/>
                    </a:lnTo>
                    <a:lnTo>
                      <a:pt x="2451" y="888"/>
                    </a:lnTo>
                    <a:lnTo>
                      <a:pt x="2429" y="888"/>
                    </a:lnTo>
                    <a:lnTo>
                      <a:pt x="2402" y="888"/>
                    </a:lnTo>
                    <a:lnTo>
                      <a:pt x="2383" y="888"/>
                    </a:lnTo>
                    <a:lnTo>
                      <a:pt x="2358" y="888"/>
                    </a:lnTo>
                    <a:lnTo>
                      <a:pt x="2339" y="888"/>
                    </a:lnTo>
                    <a:lnTo>
                      <a:pt x="2316" y="888"/>
                    </a:lnTo>
                    <a:lnTo>
                      <a:pt x="2297" y="888"/>
                    </a:lnTo>
                    <a:lnTo>
                      <a:pt x="2273" y="888"/>
                    </a:lnTo>
                    <a:lnTo>
                      <a:pt x="2254" y="888"/>
                    </a:lnTo>
                    <a:lnTo>
                      <a:pt x="2235" y="888"/>
                    </a:lnTo>
                    <a:lnTo>
                      <a:pt x="2210" y="888"/>
                    </a:lnTo>
                    <a:lnTo>
                      <a:pt x="2195" y="888"/>
                    </a:lnTo>
                    <a:lnTo>
                      <a:pt x="2180" y="894"/>
                    </a:lnTo>
                    <a:lnTo>
                      <a:pt x="2159" y="888"/>
                    </a:lnTo>
                    <a:lnTo>
                      <a:pt x="2138" y="888"/>
                    </a:lnTo>
                    <a:lnTo>
                      <a:pt x="2123" y="888"/>
                    </a:lnTo>
                    <a:lnTo>
                      <a:pt x="2107" y="888"/>
                    </a:lnTo>
                    <a:lnTo>
                      <a:pt x="2092" y="888"/>
                    </a:lnTo>
                    <a:lnTo>
                      <a:pt x="2075" y="888"/>
                    </a:lnTo>
                    <a:lnTo>
                      <a:pt x="2064" y="888"/>
                    </a:lnTo>
                    <a:lnTo>
                      <a:pt x="2050" y="888"/>
                    </a:lnTo>
                    <a:lnTo>
                      <a:pt x="2037" y="886"/>
                    </a:lnTo>
                    <a:lnTo>
                      <a:pt x="2027" y="882"/>
                    </a:lnTo>
                    <a:lnTo>
                      <a:pt x="2014" y="882"/>
                    </a:lnTo>
                    <a:lnTo>
                      <a:pt x="2007" y="882"/>
                    </a:lnTo>
                    <a:lnTo>
                      <a:pt x="1995" y="880"/>
                    </a:lnTo>
                    <a:lnTo>
                      <a:pt x="1991" y="880"/>
                    </a:lnTo>
                    <a:lnTo>
                      <a:pt x="1984" y="880"/>
                    </a:lnTo>
                    <a:lnTo>
                      <a:pt x="1980" y="877"/>
                    </a:lnTo>
                    <a:lnTo>
                      <a:pt x="1970" y="869"/>
                    </a:lnTo>
                    <a:lnTo>
                      <a:pt x="1959" y="858"/>
                    </a:lnTo>
                    <a:lnTo>
                      <a:pt x="1953" y="850"/>
                    </a:lnTo>
                    <a:lnTo>
                      <a:pt x="1944" y="842"/>
                    </a:lnTo>
                    <a:lnTo>
                      <a:pt x="1940" y="833"/>
                    </a:lnTo>
                    <a:lnTo>
                      <a:pt x="1934" y="821"/>
                    </a:lnTo>
                    <a:lnTo>
                      <a:pt x="1929" y="808"/>
                    </a:lnTo>
                    <a:lnTo>
                      <a:pt x="1917" y="801"/>
                    </a:lnTo>
                    <a:lnTo>
                      <a:pt x="1915" y="785"/>
                    </a:lnTo>
                    <a:lnTo>
                      <a:pt x="1904" y="778"/>
                    </a:lnTo>
                    <a:lnTo>
                      <a:pt x="1894" y="761"/>
                    </a:lnTo>
                    <a:lnTo>
                      <a:pt x="1891" y="745"/>
                    </a:lnTo>
                    <a:lnTo>
                      <a:pt x="1879" y="730"/>
                    </a:lnTo>
                    <a:lnTo>
                      <a:pt x="1875" y="717"/>
                    </a:lnTo>
                    <a:lnTo>
                      <a:pt x="1864" y="698"/>
                    </a:lnTo>
                    <a:lnTo>
                      <a:pt x="1858" y="681"/>
                    </a:lnTo>
                    <a:lnTo>
                      <a:pt x="1849" y="664"/>
                    </a:lnTo>
                    <a:lnTo>
                      <a:pt x="1841" y="645"/>
                    </a:lnTo>
                    <a:lnTo>
                      <a:pt x="1832" y="626"/>
                    </a:lnTo>
                    <a:lnTo>
                      <a:pt x="1824" y="609"/>
                    </a:lnTo>
                    <a:lnTo>
                      <a:pt x="1817" y="590"/>
                    </a:lnTo>
                    <a:lnTo>
                      <a:pt x="1805" y="572"/>
                    </a:lnTo>
                    <a:lnTo>
                      <a:pt x="1799" y="553"/>
                    </a:lnTo>
                    <a:lnTo>
                      <a:pt x="1788" y="529"/>
                    </a:lnTo>
                    <a:lnTo>
                      <a:pt x="1780" y="510"/>
                    </a:lnTo>
                    <a:lnTo>
                      <a:pt x="1773" y="491"/>
                    </a:lnTo>
                    <a:lnTo>
                      <a:pt x="1763" y="470"/>
                    </a:lnTo>
                    <a:lnTo>
                      <a:pt x="1752" y="449"/>
                    </a:lnTo>
                    <a:lnTo>
                      <a:pt x="1744" y="430"/>
                    </a:lnTo>
                    <a:lnTo>
                      <a:pt x="1737" y="411"/>
                    </a:lnTo>
                    <a:lnTo>
                      <a:pt x="1727" y="390"/>
                    </a:lnTo>
                    <a:lnTo>
                      <a:pt x="1716" y="367"/>
                    </a:lnTo>
                    <a:lnTo>
                      <a:pt x="1708" y="348"/>
                    </a:lnTo>
                    <a:lnTo>
                      <a:pt x="1701" y="327"/>
                    </a:lnTo>
                    <a:lnTo>
                      <a:pt x="1689" y="306"/>
                    </a:lnTo>
                    <a:lnTo>
                      <a:pt x="1680" y="287"/>
                    </a:lnTo>
                    <a:lnTo>
                      <a:pt x="1670" y="270"/>
                    </a:lnTo>
                    <a:lnTo>
                      <a:pt x="1664" y="251"/>
                    </a:lnTo>
                    <a:lnTo>
                      <a:pt x="1653" y="232"/>
                    </a:lnTo>
                    <a:lnTo>
                      <a:pt x="1645" y="211"/>
                    </a:lnTo>
                    <a:lnTo>
                      <a:pt x="1638" y="196"/>
                    </a:lnTo>
                    <a:lnTo>
                      <a:pt x="1630" y="179"/>
                    </a:lnTo>
                    <a:lnTo>
                      <a:pt x="1621" y="162"/>
                    </a:lnTo>
                    <a:lnTo>
                      <a:pt x="1613" y="147"/>
                    </a:lnTo>
                    <a:lnTo>
                      <a:pt x="1604" y="133"/>
                    </a:lnTo>
                    <a:lnTo>
                      <a:pt x="1596" y="120"/>
                    </a:lnTo>
                    <a:lnTo>
                      <a:pt x="1588" y="103"/>
                    </a:lnTo>
                    <a:lnTo>
                      <a:pt x="1577" y="92"/>
                    </a:lnTo>
                    <a:lnTo>
                      <a:pt x="1573" y="76"/>
                    </a:lnTo>
                    <a:lnTo>
                      <a:pt x="1568" y="67"/>
                    </a:lnTo>
                    <a:lnTo>
                      <a:pt x="1560" y="54"/>
                    </a:lnTo>
                    <a:lnTo>
                      <a:pt x="1552" y="44"/>
                    </a:lnTo>
                    <a:lnTo>
                      <a:pt x="1545" y="33"/>
                    </a:lnTo>
                    <a:lnTo>
                      <a:pt x="1541" y="27"/>
                    </a:lnTo>
                    <a:lnTo>
                      <a:pt x="1531" y="19"/>
                    </a:lnTo>
                    <a:lnTo>
                      <a:pt x="1530" y="14"/>
                    </a:lnTo>
                    <a:lnTo>
                      <a:pt x="1522" y="6"/>
                    </a:lnTo>
                    <a:lnTo>
                      <a:pt x="1518" y="4"/>
                    </a:lnTo>
                    <a:lnTo>
                      <a:pt x="1509" y="0"/>
                    </a:lnTo>
                    <a:lnTo>
                      <a:pt x="1503" y="4"/>
                    </a:lnTo>
                    <a:lnTo>
                      <a:pt x="1503" y="4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3399FF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4221" name="Rectangle 77"/>
              <p:cNvSpPr>
                <a:spLocks noChangeArrowheads="1"/>
              </p:cNvSpPr>
              <p:nvPr/>
            </p:nvSpPr>
            <p:spPr bwMode="auto">
              <a:xfrm rot="1236968">
                <a:off x="2608" y="2659"/>
                <a:ext cx="1225" cy="2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MX" altLang="es-MX" sz="1800"/>
                  <a:t>alimentación</a:t>
                </a:r>
                <a:endParaRPr lang="es-ES" altLang="es-MX" sz="1800"/>
              </a:p>
            </p:txBody>
          </p:sp>
          <p:sp>
            <p:nvSpPr>
              <p:cNvPr id="134222" name="Rectangle 78"/>
              <p:cNvSpPr>
                <a:spLocks noChangeArrowheads="1"/>
              </p:cNvSpPr>
              <p:nvPr/>
            </p:nvSpPr>
            <p:spPr bwMode="auto">
              <a:xfrm rot="-3149027">
                <a:off x="2766" y="3272"/>
                <a:ext cx="1225" cy="2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MX" altLang="es-MX" sz="1800" dirty="0"/>
                  <a:t>economía</a:t>
                </a:r>
                <a:endParaRPr lang="es-ES" altLang="es-MX" sz="1800" dirty="0"/>
              </a:p>
            </p:txBody>
          </p:sp>
          <p:sp>
            <p:nvSpPr>
              <p:cNvPr id="134223" name="Rectangle 79"/>
              <p:cNvSpPr>
                <a:spLocks noChangeArrowheads="1"/>
              </p:cNvSpPr>
              <p:nvPr/>
            </p:nvSpPr>
            <p:spPr bwMode="auto">
              <a:xfrm rot="3496963">
                <a:off x="3515" y="3363"/>
                <a:ext cx="1225" cy="2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MX" altLang="es-MX" sz="1800"/>
                  <a:t>salud</a:t>
                </a:r>
                <a:endParaRPr lang="es-ES" altLang="es-MX" sz="1800"/>
              </a:p>
            </p:txBody>
          </p:sp>
          <p:sp>
            <p:nvSpPr>
              <p:cNvPr id="134224" name="Rectangle 80"/>
              <p:cNvSpPr>
                <a:spLocks noChangeArrowheads="1"/>
              </p:cNvSpPr>
              <p:nvPr/>
            </p:nvSpPr>
            <p:spPr bwMode="auto">
              <a:xfrm rot="5400000">
                <a:off x="3129" y="2274"/>
                <a:ext cx="1225" cy="2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MX" altLang="es-MX" sz="1800"/>
                  <a:t>educación</a:t>
                </a:r>
                <a:endParaRPr lang="es-ES" altLang="es-MX" sz="1800"/>
              </a:p>
            </p:txBody>
          </p:sp>
          <p:sp>
            <p:nvSpPr>
              <p:cNvPr id="134225" name="Rectangle 81"/>
              <p:cNvSpPr>
                <a:spLocks noChangeArrowheads="1"/>
              </p:cNvSpPr>
              <p:nvPr/>
            </p:nvSpPr>
            <p:spPr bwMode="auto">
              <a:xfrm rot="-2411635">
                <a:off x="3605" y="2704"/>
                <a:ext cx="1225" cy="2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MX" altLang="es-MX" sz="1800"/>
                  <a:t>Vivienda y </a:t>
                </a:r>
              </a:p>
              <a:p>
                <a:pPr algn="ctr"/>
                <a:r>
                  <a:rPr lang="es-MX" altLang="es-MX" sz="1800"/>
                  <a:t>comunidad</a:t>
                </a:r>
                <a:endParaRPr lang="es-ES" altLang="es-MX" sz="1800"/>
              </a:p>
            </p:txBody>
          </p:sp>
        </p:grpSp>
      </p:grpSp>
      <p:grpSp>
        <p:nvGrpSpPr>
          <p:cNvPr id="134249" name="Group 105"/>
          <p:cNvGrpSpPr>
            <a:grpSpLocks/>
          </p:cNvGrpSpPr>
          <p:nvPr/>
        </p:nvGrpSpPr>
        <p:grpSpPr bwMode="auto">
          <a:xfrm>
            <a:off x="6516688" y="3430588"/>
            <a:ext cx="2592387" cy="3168650"/>
            <a:chOff x="4331" y="1571"/>
            <a:chExt cx="1633" cy="2449"/>
          </a:xfrm>
        </p:grpSpPr>
        <p:grpSp>
          <p:nvGrpSpPr>
            <p:cNvPr id="134250" name="Group 106"/>
            <p:cNvGrpSpPr>
              <a:grpSpLocks/>
            </p:cNvGrpSpPr>
            <p:nvPr/>
          </p:nvGrpSpPr>
          <p:grpSpPr bwMode="auto">
            <a:xfrm>
              <a:off x="4331" y="1571"/>
              <a:ext cx="998" cy="2403"/>
              <a:chOff x="4286" y="1571"/>
              <a:chExt cx="998" cy="2403"/>
            </a:xfrm>
          </p:grpSpPr>
          <p:sp>
            <p:nvSpPr>
              <p:cNvPr id="134251" name="Oval 107"/>
              <p:cNvSpPr>
                <a:spLocks noChangeArrowheads="1"/>
              </p:cNvSpPr>
              <p:nvPr/>
            </p:nvSpPr>
            <p:spPr bwMode="auto">
              <a:xfrm>
                <a:off x="4286" y="3158"/>
                <a:ext cx="998" cy="81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228953" dir="5209210" algn="ctr" rotWithShape="0">
                  <a:schemeClr val="bg2"/>
                </a:outerShdw>
              </a:effectLst>
            </p:spPr>
            <p:txBody>
              <a:bodyPr wrap="none" anchor="b"/>
              <a:lstStyle/>
              <a:p>
                <a:pPr algn="ctr"/>
                <a:r>
                  <a:rPr lang="es-ES" altLang="es-MX" sz="1800">
                    <a:latin typeface="Arial" panose="020B0604020202020204" pitchFamily="34" charset="0"/>
                  </a:rPr>
                  <a:t>Comunidad</a:t>
                </a:r>
              </a:p>
            </p:txBody>
          </p:sp>
          <p:sp>
            <p:nvSpPr>
              <p:cNvPr id="134252" name="Oval 108"/>
              <p:cNvSpPr>
                <a:spLocks noChangeArrowheads="1"/>
              </p:cNvSpPr>
              <p:nvPr/>
            </p:nvSpPr>
            <p:spPr bwMode="auto">
              <a:xfrm>
                <a:off x="4286" y="2660"/>
                <a:ext cx="998" cy="81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228953" dir="5209210" algn="ctr" rotWithShape="0">
                  <a:schemeClr val="bg2"/>
                </a:outerShdw>
              </a:effectLst>
            </p:spPr>
            <p:txBody>
              <a:bodyPr wrap="none" anchor="b"/>
              <a:lstStyle/>
              <a:p>
                <a:pPr algn="ctr"/>
                <a:r>
                  <a:rPr lang="es-ES" altLang="es-MX" sz="1800">
                    <a:latin typeface="Arial" panose="020B0604020202020204" pitchFamily="34" charset="0"/>
                  </a:rPr>
                  <a:t>SMDIF</a:t>
                </a:r>
              </a:p>
            </p:txBody>
          </p:sp>
          <p:sp>
            <p:nvSpPr>
              <p:cNvPr id="134253" name="Oval 109"/>
              <p:cNvSpPr>
                <a:spLocks noChangeArrowheads="1"/>
              </p:cNvSpPr>
              <p:nvPr/>
            </p:nvSpPr>
            <p:spPr bwMode="auto">
              <a:xfrm>
                <a:off x="4286" y="2070"/>
                <a:ext cx="998" cy="81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228953" dir="5209210" algn="ctr" rotWithShape="0">
                  <a:schemeClr val="bg2"/>
                </a:outerShdw>
              </a:effectLst>
            </p:spPr>
            <p:txBody>
              <a:bodyPr wrap="none" anchor="b"/>
              <a:lstStyle/>
              <a:p>
                <a:pPr algn="ctr"/>
                <a:r>
                  <a:rPr lang="es-ES" altLang="es-MX" sz="1800">
                    <a:latin typeface="Arial" panose="020B0604020202020204" pitchFamily="34" charset="0"/>
                  </a:rPr>
                  <a:t>SEDIF</a:t>
                </a:r>
              </a:p>
            </p:txBody>
          </p:sp>
          <p:sp>
            <p:nvSpPr>
              <p:cNvPr id="134254" name="Oval 110"/>
              <p:cNvSpPr>
                <a:spLocks noChangeArrowheads="1"/>
              </p:cNvSpPr>
              <p:nvPr/>
            </p:nvSpPr>
            <p:spPr bwMode="auto">
              <a:xfrm>
                <a:off x="4286" y="1571"/>
                <a:ext cx="998" cy="81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228953" dir="520921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s-ES" altLang="es-MX" sz="1800">
                    <a:latin typeface="Arial" panose="020B0604020202020204" pitchFamily="34" charset="0"/>
                  </a:rPr>
                  <a:t>DIF Nacional</a:t>
                </a:r>
              </a:p>
            </p:txBody>
          </p:sp>
        </p:grpSp>
        <p:grpSp>
          <p:nvGrpSpPr>
            <p:cNvPr id="134255" name="Group 111"/>
            <p:cNvGrpSpPr>
              <a:grpSpLocks/>
            </p:cNvGrpSpPr>
            <p:nvPr/>
          </p:nvGrpSpPr>
          <p:grpSpPr bwMode="auto">
            <a:xfrm flipH="1">
              <a:off x="4694" y="1661"/>
              <a:ext cx="1270" cy="2359"/>
              <a:chOff x="204" y="1616"/>
              <a:chExt cx="1270" cy="2495"/>
            </a:xfrm>
          </p:grpSpPr>
          <p:sp>
            <p:nvSpPr>
              <p:cNvPr id="134256" name="AutoShape 112"/>
              <p:cNvSpPr>
                <a:spLocks noChangeArrowheads="1"/>
              </p:cNvSpPr>
              <p:nvPr/>
            </p:nvSpPr>
            <p:spPr bwMode="auto">
              <a:xfrm rot="-5400000">
                <a:off x="-341" y="2297"/>
                <a:ext cx="2495" cy="1134"/>
              </a:xfrm>
              <a:custGeom>
                <a:avLst/>
                <a:gdLst>
                  <a:gd name="G0" fmla="+- 9116 0 0"/>
                  <a:gd name="G1" fmla="+- -11292443 0 0"/>
                  <a:gd name="G2" fmla="+- 0 0 -11292443"/>
                  <a:gd name="T0" fmla="*/ 0 256 1"/>
                  <a:gd name="T1" fmla="*/ 180 256 1"/>
                  <a:gd name="G3" fmla="+- -11292443 T0 T1"/>
                  <a:gd name="T2" fmla="*/ 0 256 1"/>
                  <a:gd name="T3" fmla="*/ 90 256 1"/>
                  <a:gd name="G4" fmla="+- -11292443 T2 T3"/>
                  <a:gd name="G5" fmla="*/ G4 2 1"/>
                  <a:gd name="T4" fmla="*/ 90 256 1"/>
                  <a:gd name="T5" fmla="*/ 0 256 1"/>
                  <a:gd name="G6" fmla="+- -11292443 T4 T5"/>
                  <a:gd name="G7" fmla="*/ G6 2 1"/>
                  <a:gd name="G8" fmla="abs -11292443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9116"/>
                  <a:gd name="G18" fmla="*/ 9116 1 2"/>
                  <a:gd name="G19" fmla="+- G18 5400 0"/>
                  <a:gd name="G20" fmla="cos G19 -11292443"/>
                  <a:gd name="G21" fmla="sin G19 -11292443"/>
                  <a:gd name="G22" fmla="+- G20 10800 0"/>
                  <a:gd name="G23" fmla="+- G21 10800 0"/>
                  <a:gd name="G24" fmla="+- 10800 0 G20"/>
                  <a:gd name="G25" fmla="+- 9116 10800 0"/>
                  <a:gd name="G26" fmla="?: G9 G17 G25"/>
                  <a:gd name="G27" fmla="?: G9 0 21600"/>
                  <a:gd name="G28" fmla="cos 10800 -11292443"/>
                  <a:gd name="G29" fmla="sin 10800 -11292443"/>
                  <a:gd name="G30" fmla="sin 9116 -11292443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-11292443 G34 0"/>
                  <a:gd name="G36" fmla="?: G6 G35 G31"/>
                  <a:gd name="G37" fmla="+- 21600 0 G36"/>
                  <a:gd name="G38" fmla="?: G4 0 G33"/>
                  <a:gd name="G39" fmla="?: -11292443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931 w 21600"/>
                  <a:gd name="T15" fmla="*/ 9467 h 21600"/>
                  <a:gd name="T16" fmla="*/ 10800 w 21600"/>
                  <a:gd name="T17" fmla="*/ 1684 h 21600"/>
                  <a:gd name="T18" fmla="*/ 20669 w 21600"/>
                  <a:gd name="T19" fmla="*/ 9467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1766" y="9580"/>
                    </a:moveTo>
                    <a:cubicBezTo>
                      <a:pt x="2376" y="5057"/>
                      <a:pt x="6236" y="1683"/>
                      <a:pt x="10800" y="1684"/>
                    </a:cubicBezTo>
                    <a:cubicBezTo>
                      <a:pt x="15363" y="1684"/>
                      <a:pt x="19223" y="5057"/>
                      <a:pt x="19833" y="9580"/>
                    </a:cubicBezTo>
                    <a:lnTo>
                      <a:pt x="21502" y="9354"/>
                    </a:lnTo>
                    <a:cubicBezTo>
                      <a:pt x="20779" y="3997"/>
                      <a:pt x="16206" y="-1"/>
                      <a:pt x="10799" y="0"/>
                    </a:cubicBezTo>
                    <a:cubicBezTo>
                      <a:pt x="5393" y="0"/>
                      <a:pt x="820" y="3997"/>
                      <a:pt x="97" y="9354"/>
                    </a:cubicBez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grpSp>
            <p:nvGrpSpPr>
              <p:cNvPr id="134257" name="Group 113"/>
              <p:cNvGrpSpPr>
                <a:grpSpLocks/>
              </p:cNvGrpSpPr>
              <p:nvPr/>
            </p:nvGrpSpPr>
            <p:grpSpPr bwMode="auto">
              <a:xfrm>
                <a:off x="204" y="2704"/>
                <a:ext cx="398" cy="343"/>
                <a:chOff x="4147" y="758"/>
                <a:chExt cx="398" cy="343"/>
              </a:xfrm>
            </p:grpSpPr>
            <p:sp>
              <p:nvSpPr>
                <p:cNvPr id="134259" name="Freeform 115"/>
                <p:cNvSpPr>
                  <a:spLocks/>
                </p:cNvSpPr>
                <p:nvPr/>
              </p:nvSpPr>
              <p:spPr bwMode="auto">
                <a:xfrm>
                  <a:off x="4167" y="830"/>
                  <a:ext cx="368" cy="181"/>
                </a:xfrm>
                <a:custGeom>
                  <a:avLst/>
                  <a:gdLst>
                    <a:gd name="T0" fmla="*/ 502 w 736"/>
                    <a:gd name="T1" fmla="*/ 345 h 362"/>
                    <a:gd name="T2" fmla="*/ 536 w 736"/>
                    <a:gd name="T3" fmla="*/ 333 h 362"/>
                    <a:gd name="T4" fmla="*/ 578 w 736"/>
                    <a:gd name="T5" fmla="*/ 317 h 362"/>
                    <a:gd name="T6" fmla="*/ 619 w 736"/>
                    <a:gd name="T7" fmla="*/ 299 h 362"/>
                    <a:gd name="T8" fmla="*/ 660 w 736"/>
                    <a:gd name="T9" fmla="*/ 279 h 362"/>
                    <a:gd name="T10" fmla="*/ 695 w 736"/>
                    <a:gd name="T11" fmla="*/ 261 h 362"/>
                    <a:gd name="T12" fmla="*/ 721 w 736"/>
                    <a:gd name="T13" fmla="*/ 245 h 362"/>
                    <a:gd name="T14" fmla="*/ 735 w 736"/>
                    <a:gd name="T15" fmla="*/ 234 h 362"/>
                    <a:gd name="T16" fmla="*/ 733 w 736"/>
                    <a:gd name="T17" fmla="*/ 230 h 362"/>
                    <a:gd name="T18" fmla="*/ 715 w 736"/>
                    <a:gd name="T19" fmla="*/ 215 h 362"/>
                    <a:gd name="T20" fmla="*/ 683 w 736"/>
                    <a:gd name="T21" fmla="*/ 187 h 362"/>
                    <a:gd name="T22" fmla="*/ 640 w 736"/>
                    <a:gd name="T23" fmla="*/ 153 h 362"/>
                    <a:gd name="T24" fmla="*/ 592 w 736"/>
                    <a:gd name="T25" fmla="*/ 113 h 362"/>
                    <a:gd name="T26" fmla="*/ 541 w 736"/>
                    <a:gd name="T27" fmla="*/ 75 h 362"/>
                    <a:gd name="T28" fmla="*/ 493 w 736"/>
                    <a:gd name="T29" fmla="*/ 42 h 362"/>
                    <a:gd name="T30" fmla="*/ 451 w 736"/>
                    <a:gd name="T31" fmla="*/ 18 h 362"/>
                    <a:gd name="T32" fmla="*/ 410 w 736"/>
                    <a:gd name="T33" fmla="*/ 3 h 362"/>
                    <a:gd name="T34" fmla="*/ 358 w 736"/>
                    <a:gd name="T35" fmla="*/ 3 h 362"/>
                    <a:gd name="T36" fmla="*/ 304 w 736"/>
                    <a:gd name="T37" fmla="*/ 15 h 362"/>
                    <a:gd name="T38" fmla="*/ 250 w 736"/>
                    <a:gd name="T39" fmla="*/ 38 h 362"/>
                    <a:gd name="T40" fmla="*/ 201 w 736"/>
                    <a:gd name="T41" fmla="*/ 65 h 362"/>
                    <a:gd name="T42" fmla="*/ 160 w 736"/>
                    <a:gd name="T43" fmla="*/ 91 h 362"/>
                    <a:gd name="T44" fmla="*/ 129 w 736"/>
                    <a:gd name="T45" fmla="*/ 113 h 362"/>
                    <a:gd name="T46" fmla="*/ 111 w 736"/>
                    <a:gd name="T47" fmla="*/ 127 h 362"/>
                    <a:gd name="T48" fmla="*/ 101 w 736"/>
                    <a:gd name="T49" fmla="*/ 132 h 362"/>
                    <a:gd name="T50" fmla="*/ 69 w 736"/>
                    <a:gd name="T51" fmla="*/ 155 h 362"/>
                    <a:gd name="T52" fmla="*/ 31 w 736"/>
                    <a:gd name="T53" fmla="*/ 185 h 362"/>
                    <a:gd name="T54" fmla="*/ 4 w 736"/>
                    <a:gd name="T55" fmla="*/ 209 h 362"/>
                    <a:gd name="T56" fmla="*/ 1 w 736"/>
                    <a:gd name="T57" fmla="*/ 218 h 362"/>
                    <a:gd name="T58" fmla="*/ 17 w 736"/>
                    <a:gd name="T59" fmla="*/ 235 h 362"/>
                    <a:gd name="T60" fmla="*/ 49 w 736"/>
                    <a:gd name="T61" fmla="*/ 256 h 362"/>
                    <a:gd name="T62" fmla="*/ 92 w 736"/>
                    <a:gd name="T63" fmla="*/ 280 h 362"/>
                    <a:gd name="T64" fmla="*/ 141 w 736"/>
                    <a:gd name="T65" fmla="*/ 303 h 362"/>
                    <a:gd name="T66" fmla="*/ 193 w 736"/>
                    <a:gd name="T67" fmla="*/ 325 h 362"/>
                    <a:gd name="T68" fmla="*/ 243 w 736"/>
                    <a:gd name="T69" fmla="*/ 344 h 362"/>
                    <a:gd name="T70" fmla="*/ 285 w 736"/>
                    <a:gd name="T71" fmla="*/ 355 h 362"/>
                    <a:gd name="T72" fmla="*/ 315 w 736"/>
                    <a:gd name="T73" fmla="*/ 360 h 362"/>
                    <a:gd name="T74" fmla="*/ 341 w 736"/>
                    <a:gd name="T75" fmla="*/ 362 h 362"/>
                    <a:gd name="T76" fmla="*/ 362 w 736"/>
                    <a:gd name="T77" fmla="*/ 362 h 362"/>
                    <a:gd name="T78" fmla="*/ 384 w 736"/>
                    <a:gd name="T79" fmla="*/ 362 h 362"/>
                    <a:gd name="T80" fmla="*/ 405 w 736"/>
                    <a:gd name="T81" fmla="*/ 360 h 362"/>
                    <a:gd name="T82" fmla="*/ 426 w 736"/>
                    <a:gd name="T83" fmla="*/ 358 h 362"/>
                    <a:gd name="T84" fmla="*/ 449 w 736"/>
                    <a:gd name="T85" fmla="*/ 355 h 362"/>
                    <a:gd name="T86" fmla="*/ 473 w 736"/>
                    <a:gd name="T87" fmla="*/ 351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736" h="362">
                      <a:moveTo>
                        <a:pt x="487" y="348"/>
                      </a:moveTo>
                      <a:lnTo>
                        <a:pt x="502" y="345"/>
                      </a:lnTo>
                      <a:lnTo>
                        <a:pt x="518" y="340"/>
                      </a:lnTo>
                      <a:lnTo>
                        <a:pt x="536" y="333"/>
                      </a:lnTo>
                      <a:lnTo>
                        <a:pt x="557" y="325"/>
                      </a:lnTo>
                      <a:lnTo>
                        <a:pt x="578" y="317"/>
                      </a:lnTo>
                      <a:lnTo>
                        <a:pt x="599" y="308"/>
                      </a:lnTo>
                      <a:lnTo>
                        <a:pt x="619" y="299"/>
                      </a:lnTo>
                      <a:lnTo>
                        <a:pt x="640" y="288"/>
                      </a:lnTo>
                      <a:lnTo>
                        <a:pt x="660" y="279"/>
                      </a:lnTo>
                      <a:lnTo>
                        <a:pt x="678" y="269"/>
                      </a:lnTo>
                      <a:lnTo>
                        <a:pt x="695" y="261"/>
                      </a:lnTo>
                      <a:lnTo>
                        <a:pt x="709" y="252"/>
                      </a:lnTo>
                      <a:lnTo>
                        <a:pt x="721" y="245"/>
                      </a:lnTo>
                      <a:lnTo>
                        <a:pt x="730" y="239"/>
                      </a:lnTo>
                      <a:lnTo>
                        <a:pt x="735" y="234"/>
                      </a:lnTo>
                      <a:lnTo>
                        <a:pt x="736" y="232"/>
                      </a:lnTo>
                      <a:lnTo>
                        <a:pt x="733" y="230"/>
                      </a:lnTo>
                      <a:lnTo>
                        <a:pt x="726" y="224"/>
                      </a:lnTo>
                      <a:lnTo>
                        <a:pt x="715" y="215"/>
                      </a:lnTo>
                      <a:lnTo>
                        <a:pt x="700" y="202"/>
                      </a:lnTo>
                      <a:lnTo>
                        <a:pt x="683" y="187"/>
                      </a:lnTo>
                      <a:lnTo>
                        <a:pt x="662" y="170"/>
                      </a:lnTo>
                      <a:lnTo>
                        <a:pt x="640" y="153"/>
                      </a:lnTo>
                      <a:lnTo>
                        <a:pt x="616" y="133"/>
                      </a:lnTo>
                      <a:lnTo>
                        <a:pt x="592" y="113"/>
                      </a:lnTo>
                      <a:lnTo>
                        <a:pt x="566" y="94"/>
                      </a:lnTo>
                      <a:lnTo>
                        <a:pt x="541" y="75"/>
                      </a:lnTo>
                      <a:lnTo>
                        <a:pt x="517" y="58"/>
                      </a:lnTo>
                      <a:lnTo>
                        <a:pt x="493" y="42"/>
                      </a:lnTo>
                      <a:lnTo>
                        <a:pt x="471" y="28"/>
                      </a:lnTo>
                      <a:lnTo>
                        <a:pt x="451" y="18"/>
                      </a:lnTo>
                      <a:lnTo>
                        <a:pt x="434" y="10"/>
                      </a:lnTo>
                      <a:lnTo>
                        <a:pt x="410" y="3"/>
                      </a:lnTo>
                      <a:lnTo>
                        <a:pt x="384" y="0"/>
                      </a:lnTo>
                      <a:lnTo>
                        <a:pt x="358" y="3"/>
                      </a:lnTo>
                      <a:lnTo>
                        <a:pt x="330" y="7"/>
                      </a:lnTo>
                      <a:lnTo>
                        <a:pt x="304" y="15"/>
                      </a:lnTo>
                      <a:lnTo>
                        <a:pt x="276" y="26"/>
                      </a:lnTo>
                      <a:lnTo>
                        <a:pt x="250" y="38"/>
                      </a:lnTo>
                      <a:lnTo>
                        <a:pt x="225" y="51"/>
                      </a:lnTo>
                      <a:lnTo>
                        <a:pt x="201" y="65"/>
                      </a:lnTo>
                      <a:lnTo>
                        <a:pt x="179" y="79"/>
                      </a:lnTo>
                      <a:lnTo>
                        <a:pt x="160" y="91"/>
                      </a:lnTo>
                      <a:lnTo>
                        <a:pt x="142" y="103"/>
                      </a:lnTo>
                      <a:lnTo>
                        <a:pt x="129" y="113"/>
                      </a:lnTo>
                      <a:lnTo>
                        <a:pt x="118" y="123"/>
                      </a:lnTo>
                      <a:lnTo>
                        <a:pt x="111" y="127"/>
                      </a:lnTo>
                      <a:lnTo>
                        <a:pt x="109" y="130"/>
                      </a:lnTo>
                      <a:lnTo>
                        <a:pt x="101" y="132"/>
                      </a:lnTo>
                      <a:lnTo>
                        <a:pt x="87" y="141"/>
                      </a:lnTo>
                      <a:lnTo>
                        <a:pt x="69" y="155"/>
                      </a:lnTo>
                      <a:lnTo>
                        <a:pt x="49" y="170"/>
                      </a:lnTo>
                      <a:lnTo>
                        <a:pt x="31" y="185"/>
                      </a:lnTo>
                      <a:lnTo>
                        <a:pt x="15" y="199"/>
                      </a:lnTo>
                      <a:lnTo>
                        <a:pt x="4" y="209"/>
                      </a:lnTo>
                      <a:lnTo>
                        <a:pt x="0" y="212"/>
                      </a:lnTo>
                      <a:lnTo>
                        <a:pt x="1" y="218"/>
                      </a:lnTo>
                      <a:lnTo>
                        <a:pt x="6" y="226"/>
                      </a:lnTo>
                      <a:lnTo>
                        <a:pt x="17" y="235"/>
                      </a:lnTo>
                      <a:lnTo>
                        <a:pt x="31" y="246"/>
                      </a:lnTo>
                      <a:lnTo>
                        <a:pt x="49" y="256"/>
                      </a:lnTo>
                      <a:lnTo>
                        <a:pt x="69" y="268"/>
                      </a:lnTo>
                      <a:lnTo>
                        <a:pt x="92" y="280"/>
                      </a:lnTo>
                      <a:lnTo>
                        <a:pt x="116" y="292"/>
                      </a:lnTo>
                      <a:lnTo>
                        <a:pt x="141" y="303"/>
                      </a:lnTo>
                      <a:lnTo>
                        <a:pt x="168" y="315"/>
                      </a:lnTo>
                      <a:lnTo>
                        <a:pt x="193" y="325"/>
                      </a:lnTo>
                      <a:lnTo>
                        <a:pt x="218" y="336"/>
                      </a:lnTo>
                      <a:lnTo>
                        <a:pt x="243" y="344"/>
                      </a:lnTo>
                      <a:lnTo>
                        <a:pt x="266" y="351"/>
                      </a:lnTo>
                      <a:lnTo>
                        <a:pt x="285" y="355"/>
                      </a:lnTo>
                      <a:lnTo>
                        <a:pt x="303" y="359"/>
                      </a:lnTo>
                      <a:lnTo>
                        <a:pt x="315" y="360"/>
                      </a:lnTo>
                      <a:lnTo>
                        <a:pt x="328" y="361"/>
                      </a:lnTo>
                      <a:lnTo>
                        <a:pt x="341" y="362"/>
                      </a:lnTo>
                      <a:lnTo>
                        <a:pt x="352" y="362"/>
                      </a:lnTo>
                      <a:lnTo>
                        <a:pt x="362" y="362"/>
                      </a:lnTo>
                      <a:lnTo>
                        <a:pt x="373" y="362"/>
                      </a:lnTo>
                      <a:lnTo>
                        <a:pt x="384" y="362"/>
                      </a:lnTo>
                      <a:lnTo>
                        <a:pt x="395" y="361"/>
                      </a:lnTo>
                      <a:lnTo>
                        <a:pt x="405" y="360"/>
                      </a:lnTo>
                      <a:lnTo>
                        <a:pt x="415" y="360"/>
                      </a:lnTo>
                      <a:lnTo>
                        <a:pt x="426" y="358"/>
                      </a:lnTo>
                      <a:lnTo>
                        <a:pt x="437" y="356"/>
                      </a:lnTo>
                      <a:lnTo>
                        <a:pt x="449" y="355"/>
                      </a:lnTo>
                      <a:lnTo>
                        <a:pt x="460" y="353"/>
                      </a:lnTo>
                      <a:lnTo>
                        <a:pt x="473" y="351"/>
                      </a:lnTo>
                      <a:lnTo>
                        <a:pt x="487" y="3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34260" name="Freeform 116"/>
                <p:cNvSpPr>
                  <a:spLocks/>
                </p:cNvSpPr>
                <p:nvPr/>
              </p:nvSpPr>
              <p:spPr bwMode="auto">
                <a:xfrm>
                  <a:off x="4210" y="860"/>
                  <a:ext cx="286" cy="121"/>
                </a:xfrm>
                <a:custGeom>
                  <a:avLst/>
                  <a:gdLst>
                    <a:gd name="T0" fmla="*/ 569 w 570"/>
                    <a:gd name="T1" fmla="*/ 158 h 242"/>
                    <a:gd name="T2" fmla="*/ 533 w 570"/>
                    <a:gd name="T3" fmla="*/ 130 h 242"/>
                    <a:gd name="T4" fmla="*/ 498 w 570"/>
                    <a:gd name="T5" fmla="*/ 103 h 242"/>
                    <a:gd name="T6" fmla="*/ 461 w 570"/>
                    <a:gd name="T7" fmla="*/ 75 h 242"/>
                    <a:gd name="T8" fmla="*/ 424 w 570"/>
                    <a:gd name="T9" fmla="*/ 50 h 242"/>
                    <a:gd name="T10" fmla="*/ 385 w 570"/>
                    <a:gd name="T11" fmla="*/ 29 h 242"/>
                    <a:gd name="T12" fmla="*/ 343 w 570"/>
                    <a:gd name="T13" fmla="*/ 12 h 242"/>
                    <a:gd name="T14" fmla="*/ 301 w 570"/>
                    <a:gd name="T15" fmla="*/ 3 h 242"/>
                    <a:gd name="T16" fmla="*/ 253 w 570"/>
                    <a:gd name="T17" fmla="*/ 0 h 242"/>
                    <a:gd name="T18" fmla="*/ 222 w 570"/>
                    <a:gd name="T19" fmla="*/ 5 h 242"/>
                    <a:gd name="T20" fmla="*/ 190 w 570"/>
                    <a:gd name="T21" fmla="*/ 16 h 242"/>
                    <a:gd name="T22" fmla="*/ 155 w 570"/>
                    <a:gd name="T23" fmla="*/ 32 h 242"/>
                    <a:gd name="T24" fmla="*/ 120 w 570"/>
                    <a:gd name="T25" fmla="*/ 52 h 242"/>
                    <a:gd name="T26" fmla="*/ 86 w 570"/>
                    <a:gd name="T27" fmla="*/ 73 h 242"/>
                    <a:gd name="T28" fmla="*/ 54 w 570"/>
                    <a:gd name="T29" fmla="*/ 96 h 242"/>
                    <a:gd name="T30" fmla="*/ 25 w 570"/>
                    <a:gd name="T31" fmla="*/ 117 h 242"/>
                    <a:gd name="T32" fmla="*/ 0 w 570"/>
                    <a:gd name="T33" fmla="*/ 136 h 242"/>
                    <a:gd name="T34" fmla="*/ 10 w 570"/>
                    <a:gd name="T35" fmla="*/ 144 h 242"/>
                    <a:gd name="T36" fmla="*/ 31 w 570"/>
                    <a:gd name="T37" fmla="*/ 157 h 242"/>
                    <a:gd name="T38" fmla="*/ 59 w 570"/>
                    <a:gd name="T39" fmla="*/ 173 h 242"/>
                    <a:gd name="T40" fmla="*/ 91 w 570"/>
                    <a:gd name="T41" fmla="*/ 190 h 242"/>
                    <a:gd name="T42" fmla="*/ 127 w 570"/>
                    <a:gd name="T43" fmla="*/ 206 h 242"/>
                    <a:gd name="T44" fmla="*/ 162 w 570"/>
                    <a:gd name="T45" fmla="*/ 221 h 242"/>
                    <a:gd name="T46" fmla="*/ 197 w 570"/>
                    <a:gd name="T47" fmla="*/ 233 h 242"/>
                    <a:gd name="T48" fmla="*/ 227 w 570"/>
                    <a:gd name="T49" fmla="*/ 239 h 242"/>
                    <a:gd name="T50" fmla="*/ 272 w 570"/>
                    <a:gd name="T51" fmla="*/ 242 h 242"/>
                    <a:gd name="T52" fmla="*/ 318 w 570"/>
                    <a:gd name="T53" fmla="*/ 242 h 242"/>
                    <a:gd name="T54" fmla="*/ 363 w 570"/>
                    <a:gd name="T55" fmla="*/ 239 h 242"/>
                    <a:gd name="T56" fmla="*/ 408 w 570"/>
                    <a:gd name="T57" fmla="*/ 232 h 242"/>
                    <a:gd name="T58" fmla="*/ 450 w 570"/>
                    <a:gd name="T59" fmla="*/ 221 h 242"/>
                    <a:gd name="T60" fmla="*/ 493 w 570"/>
                    <a:gd name="T61" fmla="*/ 205 h 242"/>
                    <a:gd name="T62" fmla="*/ 532 w 570"/>
                    <a:gd name="T63" fmla="*/ 185 h 242"/>
                    <a:gd name="T64" fmla="*/ 570 w 570"/>
                    <a:gd name="T65" fmla="*/ 159 h 2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570" h="242">
                      <a:moveTo>
                        <a:pt x="570" y="159"/>
                      </a:moveTo>
                      <a:lnTo>
                        <a:pt x="569" y="158"/>
                      </a:lnTo>
                      <a:lnTo>
                        <a:pt x="551" y="144"/>
                      </a:lnTo>
                      <a:lnTo>
                        <a:pt x="533" y="130"/>
                      </a:lnTo>
                      <a:lnTo>
                        <a:pt x="515" y="117"/>
                      </a:lnTo>
                      <a:lnTo>
                        <a:pt x="498" y="103"/>
                      </a:lnTo>
                      <a:lnTo>
                        <a:pt x="479" y="89"/>
                      </a:lnTo>
                      <a:lnTo>
                        <a:pt x="461" y="75"/>
                      </a:lnTo>
                      <a:lnTo>
                        <a:pt x="442" y="62"/>
                      </a:lnTo>
                      <a:lnTo>
                        <a:pt x="424" y="50"/>
                      </a:lnTo>
                      <a:lnTo>
                        <a:pt x="404" y="39"/>
                      </a:lnTo>
                      <a:lnTo>
                        <a:pt x="385" y="29"/>
                      </a:lnTo>
                      <a:lnTo>
                        <a:pt x="364" y="20"/>
                      </a:lnTo>
                      <a:lnTo>
                        <a:pt x="343" y="12"/>
                      </a:lnTo>
                      <a:lnTo>
                        <a:pt x="322" y="6"/>
                      </a:lnTo>
                      <a:lnTo>
                        <a:pt x="301" y="3"/>
                      </a:lnTo>
                      <a:lnTo>
                        <a:pt x="278" y="0"/>
                      </a:lnTo>
                      <a:lnTo>
                        <a:pt x="253" y="0"/>
                      </a:lnTo>
                      <a:lnTo>
                        <a:pt x="238" y="1"/>
                      </a:lnTo>
                      <a:lnTo>
                        <a:pt x="222" y="5"/>
                      </a:lnTo>
                      <a:lnTo>
                        <a:pt x="206" y="9"/>
                      </a:lnTo>
                      <a:lnTo>
                        <a:pt x="190" y="16"/>
                      </a:lnTo>
                      <a:lnTo>
                        <a:pt x="173" y="23"/>
                      </a:lnTo>
                      <a:lnTo>
                        <a:pt x="155" y="32"/>
                      </a:lnTo>
                      <a:lnTo>
                        <a:pt x="137" y="42"/>
                      </a:lnTo>
                      <a:lnTo>
                        <a:pt x="120" y="52"/>
                      </a:lnTo>
                      <a:lnTo>
                        <a:pt x="102" y="62"/>
                      </a:lnTo>
                      <a:lnTo>
                        <a:pt x="86" y="73"/>
                      </a:lnTo>
                      <a:lnTo>
                        <a:pt x="70" y="84"/>
                      </a:lnTo>
                      <a:lnTo>
                        <a:pt x="54" y="96"/>
                      </a:lnTo>
                      <a:lnTo>
                        <a:pt x="39" y="106"/>
                      </a:lnTo>
                      <a:lnTo>
                        <a:pt x="25" y="117"/>
                      </a:lnTo>
                      <a:lnTo>
                        <a:pt x="11" y="127"/>
                      </a:lnTo>
                      <a:lnTo>
                        <a:pt x="0" y="136"/>
                      </a:lnTo>
                      <a:lnTo>
                        <a:pt x="3" y="140"/>
                      </a:lnTo>
                      <a:lnTo>
                        <a:pt x="10" y="144"/>
                      </a:lnTo>
                      <a:lnTo>
                        <a:pt x="20" y="150"/>
                      </a:lnTo>
                      <a:lnTo>
                        <a:pt x="31" y="157"/>
                      </a:lnTo>
                      <a:lnTo>
                        <a:pt x="44" y="165"/>
                      </a:lnTo>
                      <a:lnTo>
                        <a:pt x="59" y="173"/>
                      </a:lnTo>
                      <a:lnTo>
                        <a:pt x="75" y="181"/>
                      </a:lnTo>
                      <a:lnTo>
                        <a:pt x="91" y="190"/>
                      </a:lnTo>
                      <a:lnTo>
                        <a:pt x="109" y="198"/>
                      </a:lnTo>
                      <a:lnTo>
                        <a:pt x="127" y="206"/>
                      </a:lnTo>
                      <a:lnTo>
                        <a:pt x="145" y="215"/>
                      </a:lnTo>
                      <a:lnTo>
                        <a:pt x="162" y="221"/>
                      </a:lnTo>
                      <a:lnTo>
                        <a:pt x="180" y="227"/>
                      </a:lnTo>
                      <a:lnTo>
                        <a:pt x="197" y="233"/>
                      </a:lnTo>
                      <a:lnTo>
                        <a:pt x="213" y="236"/>
                      </a:lnTo>
                      <a:lnTo>
                        <a:pt x="227" y="239"/>
                      </a:lnTo>
                      <a:lnTo>
                        <a:pt x="250" y="241"/>
                      </a:lnTo>
                      <a:lnTo>
                        <a:pt x="272" y="242"/>
                      </a:lnTo>
                      <a:lnTo>
                        <a:pt x="295" y="242"/>
                      </a:lnTo>
                      <a:lnTo>
                        <a:pt x="318" y="242"/>
                      </a:lnTo>
                      <a:lnTo>
                        <a:pt x="340" y="241"/>
                      </a:lnTo>
                      <a:lnTo>
                        <a:pt x="363" y="239"/>
                      </a:lnTo>
                      <a:lnTo>
                        <a:pt x="385" y="236"/>
                      </a:lnTo>
                      <a:lnTo>
                        <a:pt x="408" y="232"/>
                      </a:lnTo>
                      <a:lnTo>
                        <a:pt x="430" y="227"/>
                      </a:lnTo>
                      <a:lnTo>
                        <a:pt x="450" y="221"/>
                      </a:lnTo>
                      <a:lnTo>
                        <a:pt x="472" y="213"/>
                      </a:lnTo>
                      <a:lnTo>
                        <a:pt x="493" y="205"/>
                      </a:lnTo>
                      <a:lnTo>
                        <a:pt x="513" y="196"/>
                      </a:lnTo>
                      <a:lnTo>
                        <a:pt x="532" y="185"/>
                      </a:lnTo>
                      <a:lnTo>
                        <a:pt x="552" y="173"/>
                      </a:lnTo>
                      <a:lnTo>
                        <a:pt x="570" y="159"/>
                      </a:lnTo>
                      <a:close/>
                    </a:path>
                  </a:pathLst>
                </a:custGeom>
                <a:solidFill>
                  <a:srgbClr val="FFF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34261" name="Freeform 117"/>
                <p:cNvSpPr>
                  <a:spLocks/>
                </p:cNvSpPr>
                <p:nvPr/>
              </p:nvSpPr>
              <p:spPr bwMode="auto">
                <a:xfrm>
                  <a:off x="4147" y="758"/>
                  <a:ext cx="398" cy="130"/>
                </a:xfrm>
                <a:custGeom>
                  <a:avLst/>
                  <a:gdLst>
                    <a:gd name="T0" fmla="*/ 428 w 796"/>
                    <a:gd name="T1" fmla="*/ 0 h 260"/>
                    <a:gd name="T2" fmla="*/ 352 w 796"/>
                    <a:gd name="T3" fmla="*/ 11 h 260"/>
                    <a:gd name="T4" fmla="*/ 272 w 796"/>
                    <a:gd name="T5" fmla="*/ 36 h 260"/>
                    <a:gd name="T6" fmla="*/ 195 w 796"/>
                    <a:gd name="T7" fmla="*/ 71 h 260"/>
                    <a:gd name="T8" fmla="*/ 126 w 796"/>
                    <a:gd name="T9" fmla="*/ 110 h 260"/>
                    <a:gd name="T10" fmla="*/ 67 w 796"/>
                    <a:gd name="T11" fmla="*/ 148 h 260"/>
                    <a:gd name="T12" fmla="*/ 24 w 796"/>
                    <a:gd name="T13" fmla="*/ 179 h 260"/>
                    <a:gd name="T14" fmla="*/ 3 w 796"/>
                    <a:gd name="T15" fmla="*/ 200 h 260"/>
                    <a:gd name="T16" fmla="*/ 7 w 796"/>
                    <a:gd name="T17" fmla="*/ 208 h 260"/>
                    <a:gd name="T18" fmla="*/ 22 w 796"/>
                    <a:gd name="T19" fmla="*/ 208 h 260"/>
                    <a:gd name="T20" fmla="*/ 30 w 796"/>
                    <a:gd name="T21" fmla="*/ 202 h 260"/>
                    <a:gd name="T22" fmla="*/ 52 w 796"/>
                    <a:gd name="T23" fmla="*/ 191 h 260"/>
                    <a:gd name="T24" fmla="*/ 91 w 796"/>
                    <a:gd name="T25" fmla="*/ 172 h 260"/>
                    <a:gd name="T26" fmla="*/ 145 w 796"/>
                    <a:gd name="T27" fmla="*/ 149 h 260"/>
                    <a:gd name="T28" fmla="*/ 209 w 796"/>
                    <a:gd name="T29" fmla="*/ 126 h 260"/>
                    <a:gd name="T30" fmla="*/ 279 w 796"/>
                    <a:gd name="T31" fmla="*/ 105 h 260"/>
                    <a:gd name="T32" fmla="*/ 350 w 796"/>
                    <a:gd name="T33" fmla="*/ 91 h 260"/>
                    <a:gd name="T34" fmla="*/ 422 w 796"/>
                    <a:gd name="T35" fmla="*/ 88 h 260"/>
                    <a:gd name="T36" fmla="*/ 475 w 796"/>
                    <a:gd name="T37" fmla="*/ 95 h 260"/>
                    <a:gd name="T38" fmla="*/ 522 w 796"/>
                    <a:gd name="T39" fmla="*/ 112 h 260"/>
                    <a:gd name="T40" fmla="*/ 575 w 796"/>
                    <a:gd name="T41" fmla="*/ 138 h 260"/>
                    <a:gd name="T42" fmla="*/ 630 w 796"/>
                    <a:gd name="T43" fmla="*/ 169 h 260"/>
                    <a:gd name="T44" fmla="*/ 683 w 796"/>
                    <a:gd name="T45" fmla="*/ 200 h 260"/>
                    <a:gd name="T46" fmla="*/ 731 w 796"/>
                    <a:gd name="T47" fmla="*/ 229 h 260"/>
                    <a:gd name="T48" fmla="*/ 769 w 796"/>
                    <a:gd name="T49" fmla="*/ 249 h 260"/>
                    <a:gd name="T50" fmla="*/ 792 w 796"/>
                    <a:gd name="T51" fmla="*/ 260 h 260"/>
                    <a:gd name="T52" fmla="*/ 796 w 796"/>
                    <a:gd name="T53" fmla="*/ 255 h 260"/>
                    <a:gd name="T54" fmla="*/ 780 w 796"/>
                    <a:gd name="T55" fmla="*/ 232 h 260"/>
                    <a:gd name="T56" fmla="*/ 748 w 796"/>
                    <a:gd name="T57" fmla="*/ 197 h 260"/>
                    <a:gd name="T58" fmla="*/ 703 w 796"/>
                    <a:gd name="T59" fmla="*/ 155 h 260"/>
                    <a:gd name="T60" fmla="*/ 650 w 796"/>
                    <a:gd name="T61" fmla="*/ 109 h 260"/>
                    <a:gd name="T62" fmla="*/ 593 w 796"/>
                    <a:gd name="T63" fmla="*/ 66 h 260"/>
                    <a:gd name="T64" fmla="*/ 537 w 796"/>
                    <a:gd name="T65" fmla="*/ 30 h 260"/>
                    <a:gd name="T66" fmla="*/ 486 w 796"/>
                    <a:gd name="T67" fmla="*/ 9 h 2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796" h="260">
                      <a:moveTo>
                        <a:pt x="463" y="3"/>
                      </a:moveTo>
                      <a:lnTo>
                        <a:pt x="428" y="0"/>
                      </a:lnTo>
                      <a:lnTo>
                        <a:pt x="390" y="4"/>
                      </a:lnTo>
                      <a:lnTo>
                        <a:pt x="352" y="11"/>
                      </a:lnTo>
                      <a:lnTo>
                        <a:pt x="311" y="22"/>
                      </a:lnTo>
                      <a:lnTo>
                        <a:pt x="272" y="36"/>
                      </a:lnTo>
                      <a:lnTo>
                        <a:pt x="233" y="53"/>
                      </a:lnTo>
                      <a:lnTo>
                        <a:pt x="195" y="71"/>
                      </a:lnTo>
                      <a:lnTo>
                        <a:pt x="159" y="90"/>
                      </a:lnTo>
                      <a:lnTo>
                        <a:pt x="126" y="110"/>
                      </a:lnTo>
                      <a:lnTo>
                        <a:pt x="95" y="130"/>
                      </a:lnTo>
                      <a:lnTo>
                        <a:pt x="67" y="148"/>
                      </a:lnTo>
                      <a:lnTo>
                        <a:pt x="43" y="165"/>
                      </a:lnTo>
                      <a:lnTo>
                        <a:pt x="24" y="179"/>
                      </a:lnTo>
                      <a:lnTo>
                        <a:pt x="11" y="192"/>
                      </a:lnTo>
                      <a:lnTo>
                        <a:pt x="3" y="200"/>
                      </a:lnTo>
                      <a:lnTo>
                        <a:pt x="0" y="203"/>
                      </a:lnTo>
                      <a:lnTo>
                        <a:pt x="7" y="208"/>
                      </a:lnTo>
                      <a:lnTo>
                        <a:pt x="14" y="209"/>
                      </a:lnTo>
                      <a:lnTo>
                        <a:pt x="22" y="208"/>
                      </a:lnTo>
                      <a:lnTo>
                        <a:pt x="28" y="203"/>
                      </a:lnTo>
                      <a:lnTo>
                        <a:pt x="30" y="202"/>
                      </a:lnTo>
                      <a:lnTo>
                        <a:pt x="39" y="197"/>
                      </a:lnTo>
                      <a:lnTo>
                        <a:pt x="52" y="191"/>
                      </a:lnTo>
                      <a:lnTo>
                        <a:pt x="70" y="182"/>
                      </a:lnTo>
                      <a:lnTo>
                        <a:pt x="91" y="172"/>
                      </a:lnTo>
                      <a:lnTo>
                        <a:pt x="117" y="161"/>
                      </a:lnTo>
                      <a:lnTo>
                        <a:pt x="145" y="149"/>
                      </a:lnTo>
                      <a:lnTo>
                        <a:pt x="176" y="138"/>
                      </a:lnTo>
                      <a:lnTo>
                        <a:pt x="209" y="126"/>
                      </a:lnTo>
                      <a:lnTo>
                        <a:pt x="243" y="116"/>
                      </a:lnTo>
                      <a:lnTo>
                        <a:pt x="279" y="105"/>
                      </a:lnTo>
                      <a:lnTo>
                        <a:pt x="315" y="97"/>
                      </a:lnTo>
                      <a:lnTo>
                        <a:pt x="350" y="91"/>
                      </a:lnTo>
                      <a:lnTo>
                        <a:pt x="386" y="88"/>
                      </a:lnTo>
                      <a:lnTo>
                        <a:pt x="422" y="88"/>
                      </a:lnTo>
                      <a:lnTo>
                        <a:pt x="455" y="90"/>
                      </a:lnTo>
                      <a:lnTo>
                        <a:pt x="475" y="95"/>
                      </a:lnTo>
                      <a:lnTo>
                        <a:pt x="498" y="102"/>
                      </a:lnTo>
                      <a:lnTo>
                        <a:pt x="522" y="112"/>
                      </a:lnTo>
                      <a:lnTo>
                        <a:pt x="549" y="124"/>
                      </a:lnTo>
                      <a:lnTo>
                        <a:pt x="575" y="138"/>
                      </a:lnTo>
                      <a:lnTo>
                        <a:pt x="603" y="153"/>
                      </a:lnTo>
                      <a:lnTo>
                        <a:pt x="630" y="169"/>
                      </a:lnTo>
                      <a:lnTo>
                        <a:pt x="658" y="184"/>
                      </a:lnTo>
                      <a:lnTo>
                        <a:pt x="683" y="200"/>
                      </a:lnTo>
                      <a:lnTo>
                        <a:pt x="709" y="215"/>
                      </a:lnTo>
                      <a:lnTo>
                        <a:pt x="731" y="229"/>
                      </a:lnTo>
                      <a:lnTo>
                        <a:pt x="751" y="240"/>
                      </a:lnTo>
                      <a:lnTo>
                        <a:pt x="769" y="249"/>
                      </a:lnTo>
                      <a:lnTo>
                        <a:pt x="781" y="256"/>
                      </a:lnTo>
                      <a:lnTo>
                        <a:pt x="792" y="260"/>
                      </a:lnTo>
                      <a:lnTo>
                        <a:pt x="796" y="260"/>
                      </a:lnTo>
                      <a:lnTo>
                        <a:pt x="796" y="255"/>
                      </a:lnTo>
                      <a:lnTo>
                        <a:pt x="790" y="246"/>
                      </a:lnTo>
                      <a:lnTo>
                        <a:pt x="780" y="232"/>
                      </a:lnTo>
                      <a:lnTo>
                        <a:pt x="765" y="216"/>
                      </a:lnTo>
                      <a:lnTo>
                        <a:pt x="748" y="197"/>
                      </a:lnTo>
                      <a:lnTo>
                        <a:pt x="726" y="177"/>
                      </a:lnTo>
                      <a:lnTo>
                        <a:pt x="703" y="155"/>
                      </a:lnTo>
                      <a:lnTo>
                        <a:pt x="676" y="132"/>
                      </a:lnTo>
                      <a:lnTo>
                        <a:pt x="650" y="109"/>
                      </a:lnTo>
                      <a:lnTo>
                        <a:pt x="621" y="87"/>
                      </a:lnTo>
                      <a:lnTo>
                        <a:pt x="593" y="66"/>
                      </a:lnTo>
                      <a:lnTo>
                        <a:pt x="565" y="48"/>
                      </a:lnTo>
                      <a:lnTo>
                        <a:pt x="537" y="30"/>
                      </a:lnTo>
                      <a:lnTo>
                        <a:pt x="511" y="18"/>
                      </a:lnTo>
                      <a:lnTo>
                        <a:pt x="486" y="9"/>
                      </a:lnTo>
                      <a:lnTo>
                        <a:pt x="463" y="3"/>
                      </a:lnTo>
                      <a:close/>
                    </a:path>
                  </a:pathLst>
                </a:custGeom>
                <a:solidFill>
                  <a:srgbClr val="FFB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34262" name="Freeform 118"/>
                <p:cNvSpPr>
                  <a:spLocks/>
                </p:cNvSpPr>
                <p:nvPr/>
              </p:nvSpPr>
              <p:spPr bwMode="auto">
                <a:xfrm>
                  <a:off x="4147" y="978"/>
                  <a:ext cx="398" cy="123"/>
                </a:xfrm>
                <a:custGeom>
                  <a:avLst/>
                  <a:gdLst>
                    <a:gd name="T0" fmla="*/ 767 w 797"/>
                    <a:gd name="T1" fmla="*/ 28 h 245"/>
                    <a:gd name="T2" fmla="*/ 745 w 797"/>
                    <a:gd name="T3" fmla="*/ 41 h 245"/>
                    <a:gd name="T4" fmla="*/ 707 w 797"/>
                    <a:gd name="T5" fmla="*/ 61 h 245"/>
                    <a:gd name="T6" fmla="*/ 654 w 797"/>
                    <a:gd name="T7" fmla="*/ 85 h 245"/>
                    <a:gd name="T8" fmla="*/ 592 w 797"/>
                    <a:gd name="T9" fmla="*/ 111 h 245"/>
                    <a:gd name="T10" fmla="*/ 523 w 797"/>
                    <a:gd name="T11" fmla="*/ 134 h 245"/>
                    <a:gd name="T12" fmla="*/ 452 w 797"/>
                    <a:gd name="T13" fmla="*/ 150 h 245"/>
                    <a:gd name="T14" fmla="*/ 380 w 797"/>
                    <a:gd name="T15" fmla="*/ 157 h 245"/>
                    <a:gd name="T16" fmla="*/ 326 w 797"/>
                    <a:gd name="T17" fmla="*/ 153 h 245"/>
                    <a:gd name="T18" fmla="*/ 279 w 797"/>
                    <a:gd name="T19" fmla="*/ 138 h 245"/>
                    <a:gd name="T20" fmla="*/ 225 w 797"/>
                    <a:gd name="T21" fmla="*/ 114 h 245"/>
                    <a:gd name="T22" fmla="*/ 168 w 797"/>
                    <a:gd name="T23" fmla="*/ 85 h 245"/>
                    <a:gd name="T24" fmla="*/ 114 w 797"/>
                    <a:gd name="T25" fmla="*/ 55 h 245"/>
                    <a:gd name="T26" fmla="*/ 66 w 797"/>
                    <a:gd name="T27" fmla="*/ 28 h 245"/>
                    <a:gd name="T28" fmla="*/ 28 w 797"/>
                    <a:gd name="T29" fmla="*/ 9 h 245"/>
                    <a:gd name="T30" fmla="*/ 5 w 797"/>
                    <a:gd name="T31" fmla="*/ 0 h 245"/>
                    <a:gd name="T32" fmla="*/ 0 w 797"/>
                    <a:gd name="T33" fmla="*/ 4 h 245"/>
                    <a:gd name="T34" fmla="*/ 17 w 797"/>
                    <a:gd name="T35" fmla="*/ 26 h 245"/>
                    <a:gd name="T36" fmla="*/ 51 w 797"/>
                    <a:gd name="T37" fmla="*/ 59 h 245"/>
                    <a:gd name="T38" fmla="*/ 97 w 797"/>
                    <a:gd name="T39" fmla="*/ 101 h 245"/>
                    <a:gd name="T40" fmla="*/ 152 w 797"/>
                    <a:gd name="T41" fmla="*/ 144 h 245"/>
                    <a:gd name="T42" fmla="*/ 210 w 797"/>
                    <a:gd name="T43" fmla="*/ 185 h 245"/>
                    <a:gd name="T44" fmla="*/ 267 w 797"/>
                    <a:gd name="T45" fmla="*/ 218 h 245"/>
                    <a:gd name="T46" fmla="*/ 319 w 797"/>
                    <a:gd name="T47" fmla="*/ 239 h 245"/>
                    <a:gd name="T48" fmla="*/ 378 w 797"/>
                    <a:gd name="T49" fmla="*/ 245 h 245"/>
                    <a:gd name="T50" fmla="*/ 454 w 797"/>
                    <a:gd name="T51" fmla="*/ 231 h 245"/>
                    <a:gd name="T52" fmla="*/ 531 w 797"/>
                    <a:gd name="T53" fmla="*/ 203 h 245"/>
                    <a:gd name="T54" fmla="*/ 607 w 797"/>
                    <a:gd name="T55" fmla="*/ 165 h 245"/>
                    <a:gd name="T56" fmla="*/ 675 w 797"/>
                    <a:gd name="T57" fmla="*/ 124 h 245"/>
                    <a:gd name="T58" fmla="*/ 733 w 797"/>
                    <a:gd name="T59" fmla="*/ 84 h 245"/>
                    <a:gd name="T60" fmla="*/ 774 w 797"/>
                    <a:gd name="T61" fmla="*/ 50 h 245"/>
                    <a:gd name="T62" fmla="*/ 795 w 797"/>
                    <a:gd name="T63" fmla="*/ 29 h 245"/>
                    <a:gd name="T64" fmla="*/ 790 w 797"/>
                    <a:gd name="T65" fmla="*/ 23 h 245"/>
                    <a:gd name="T66" fmla="*/ 775 w 797"/>
                    <a:gd name="T67" fmla="*/ 23 h 2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797" h="245">
                      <a:moveTo>
                        <a:pt x="770" y="27"/>
                      </a:moveTo>
                      <a:lnTo>
                        <a:pt x="767" y="28"/>
                      </a:lnTo>
                      <a:lnTo>
                        <a:pt x="759" y="33"/>
                      </a:lnTo>
                      <a:lnTo>
                        <a:pt x="745" y="41"/>
                      </a:lnTo>
                      <a:lnTo>
                        <a:pt x="728" y="50"/>
                      </a:lnTo>
                      <a:lnTo>
                        <a:pt x="707" y="61"/>
                      </a:lnTo>
                      <a:lnTo>
                        <a:pt x="682" y="72"/>
                      </a:lnTo>
                      <a:lnTo>
                        <a:pt x="654" y="85"/>
                      </a:lnTo>
                      <a:lnTo>
                        <a:pt x="624" y="99"/>
                      </a:lnTo>
                      <a:lnTo>
                        <a:pt x="592" y="111"/>
                      </a:lnTo>
                      <a:lnTo>
                        <a:pt x="558" y="123"/>
                      </a:lnTo>
                      <a:lnTo>
                        <a:pt x="523" y="134"/>
                      </a:lnTo>
                      <a:lnTo>
                        <a:pt x="487" y="144"/>
                      </a:lnTo>
                      <a:lnTo>
                        <a:pt x="452" y="150"/>
                      </a:lnTo>
                      <a:lnTo>
                        <a:pt x="416" y="155"/>
                      </a:lnTo>
                      <a:lnTo>
                        <a:pt x="380" y="157"/>
                      </a:lnTo>
                      <a:lnTo>
                        <a:pt x="347" y="156"/>
                      </a:lnTo>
                      <a:lnTo>
                        <a:pt x="326" y="153"/>
                      </a:lnTo>
                      <a:lnTo>
                        <a:pt x="304" y="146"/>
                      </a:lnTo>
                      <a:lnTo>
                        <a:pt x="279" y="138"/>
                      </a:lnTo>
                      <a:lnTo>
                        <a:pt x="252" y="126"/>
                      </a:lnTo>
                      <a:lnTo>
                        <a:pt x="225" y="114"/>
                      </a:lnTo>
                      <a:lnTo>
                        <a:pt x="196" y="100"/>
                      </a:lnTo>
                      <a:lnTo>
                        <a:pt x="168" y="85"/>
                      </a:lnTo>
                      <a:lnTo>
                        <a:pt x="141" y="70"/>
                      </a:lnTo>
                      <a:lnTo>
                        <a:pt x="114" y="55"/>
                      </a:lnTo>
                      <a:lnTo>
                        <a:pt x="89" y="41"/>
                      </a:lnTo>
                      <a:lnTo>
                        <a:pt x="66" y="28"/>
                      </a:lnTo>
                      <a:lnTo>
                        <a:pt x="45" y="17"/>
                      </a:lnTo>
                      <a:lnTo>
                        <a:pt x="28" y="9"/>
                      </a:lnTo>
                      <a:lnTo>
                        <a:pt x="15" y="2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7" y="13"/>
                      </a:lnTo>
                      <a:lnTo>
                        <a:pt x="17" y="26"/>
                      </a:lnTo>
                      <a:lnTo>
                        <a:pt x="32" y="42"/>
                      </a:lnTo>
                      <a:lnTo>
                        <a:pt x="51" y="59"/>
                      </a:lnTo>
                      <a:lnTo>
                        <a:pt x="73" y="80"/>
                      </a:lnTo>
                      <a:lnTo>
                        <a:pt x="97" y="101"/>
                      </a:lnTo>
                      <a:lnTo>
                        <a:pt x="123" y="123"/>
                      </a:lnTo>
                      <a:lnTo>
                        <a:pt x="152" y="144"/>
                      </a:lnTo>
                      <a:lnTo>
                        <a:pt x="181" y="165"/>
                      </a:lnTo>
                      <a:lnTo>
                        <a:pt x="210" y="185"/>
                      </a:lnTo>
                      <a:lnTo>
                        <a:pt x="239" y="202"/>
                      </a:lnTo>
                      <a:lnTo>
                        <a:pt x="267" y="218"/>
                      </a:lnTo>
                      <a:lnTo>
                        <a:pt x="294" y="231"/>
                      </a:lnTo>
                      <a:lnTo>
                        <a:pt x="319" y="239"/>
                      </a:lnTo>
                      <a:lnTo>
                        <a:pt x="342" y="244"/>
                      </a:lnTo>
                      <a:lnTo>
                        <a:pt x="378" y="245"/>
                      </a:lnTo>
                      <a:lnTo>
                        <a:pt x="415" y="240"/>
                      </a:lnTo>
                      <a:lnTo>
                        <a:pt x="454" y="231"/>
                      </a:lnTo>
                      <a:lnTo>
                        <a:pt x="493" y="218"/>
                      </a:lnTo>
                      <a:lnTo>
                        <a:pt x="531" y="203"/>
                      </a:lnTo>
                      <a:lnTo>
                        <a:pt x="570" y="185"/>
                      </a:lnTo>
                      <a:lnTo>
                        <a:pt x="607" y="165"/>
                      </a:lnTo>
                      <a:lnTo>
                        <a:pt x="643" y="145"/>
                      </a:lnTo>
                      <a:lnTo>
                        <a:pt x="675" y="124"/>
                      </a:lnTo>
                      <a:lnTo>
                        <a:pt x="706" y="103"/>
                      </a:lnTo>
                      <a:lnTo>
                        <a:pt x="733" y="84"/>
                      </a:lnTo>
                      <a:lnTo>
                        <a:pt x="756" y="66"/>
                      </a:lnTo>
                      <a:lnTo>
                        <a:pt x="774" y="50"/>
                      </a:lnTo>
                      <a:lnTo>
                        <a:pt x="788" y="39"/>
                      </a:lnTo>
                      <a:lnTo>
                        <a:pt x="795" y="29"/>
                      </a:lnTo>
                      <a:lnTo>
                        <a:pt x="797" y="26"/>
                      </a:lnTo>
                      <a:lnTo>
                        <a:pt x="790" y="23"/>
                      </a:lnTo>
                      <a:lnTo>
                        <a:pt x="783" y="21"/>
                      </a:lnTo>
                      <a:lnTo>
                        <a:pt x="775" y="23"/>
                      </a:lnTo>
                      <a:lnTo>
                        <a:pt x="770" y="27"/>
                      </a:lnTo>
                      <a:close/>
                    </a:path>
                  </a:pathLst>
                </a:custGeom>
                <a:solidFill>
                  <a:srgbClr val="FFB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34263" name="Freeform 119"/>
                <p:cNvSpPr>
                  <a:spLocks/>
                </p:cNvSpPr>
                <p:nvPr/>
              </p:nvSpPr>
              <p:spPr bwMode="auto">
                <a:xfrm>
                  <a:off x="4270" y="841"/>
                  <a:ext cx="157" cy="162"/>
                </a:xfrm>
                <a:custGeom>
                  <a:avLst/>
                  <a:gdLst>
                    <a:gd name="T0" fmla="*/ 312 w 313"/>
                    <a:gd name="T1" fmla="*/ 140 h 325"/>
                    <a:gd name="T2" fmla="*/ 307 w 313"/>
                    <a:gd name="T3" fmla="*/ 120 h 325"/>
                    <a:gd name="T4" fmla="*/ 297 w 313"/>
                    <a:gd name="T5" fmla="*/ 98 h 325"/>
                    <a:gd name="T6" fmla="*/ 284 w 313"/>
                    <a:gd name="T7" fmla="*/ 76 h 325"/>
                    <a:gd name="T8" fmla="*/ 270 w 313"/>
                    <a:gd name="T9" fmla="*/ 57 h 325"/>
                    <a:gd name="T10" fmla="*/ 257 w 313"/>
                    <a:gd name="T11" fmla="*/ 38 h 325"/>
                    <a:gd name="T12" fmla="*/ 245 w 313"/>
                    <a:gd name="T13" fmla="*/ 24 h 325"/>
                    <a:gd name="T14" fmla="*/ 237 w 313"/>
                    <a:gd name="T15" fmla="*/ 14 h 325"/>
                    <a:gd name="T16" fmla="*/ 234 w 313"/>
                    <a:gd name="T17" fmla="*/ 11 h 325"/>
                    <a:gd name="T18" fmla="*/ 230 w 313"/>
                    <a:gd name="T19" fmla="*/ 8 h 325"/>
                    <a:gd name="T20" fmla="*/ 219 w 313"/>
                    <a:gd name="T21" fmla="*/ 5 h 325"/>
                    <a:gd name="T22" fmla="*/ 201 w 313"/>
                    <a:gd name="T23" fmla="*/ 3 h 325"/>
                    <a:gd name="T24" fmla="*/ 181 w 313"/>
                    <a:gd name="T25" fmla="*/ 0 h 325"/>
                    <a:gd name="T26" fmla="*/ 158 w 313"/>
                    <a:gd name="T27" fmla="*/ 0 h 325"/>
                    <a:gd name="T28" fmla="*/ 135 w 313"/>
                    <a:gd name="T29" fmla="*/ 1 h 325"/>
                    <a:gd name="T30" fmla="*/ 114 w 313"/>
                    <a:gd name="T31" fmla="*/ 4 h 325"/>
                    <a:gd name="T32" fmla="*/ 97 w 313"/>
                    <a:gd name="T33" fmla="*/ 8 h 325"/>
                    <a:gd name="T34" fmla="*/ 84 w 313"/>
                    <a:gd name="T35" fmla="*/ 14 h 325"/>
                    <a:gd name="T36" fmla="*/ 71 w 313"/>
                    <a:gd name="T37" fmla="*/ 22 h 325"/>
                    <a:gd name="T38" fmla="*/ 60 w 313"/>
                    <a:gd name="T39" fmla="*/ 30 h 325"/>
                    <a:gd name="T40" fmla="*/ 49 w 313"/>
                    <a:gd name="T41" fmla="*/ 39 h 325"/>
                    <a:gd name="T42" fmla="*/ 40 w 313"/>
                    <a:gd name="T43" fmla="*/ 50 h 325"/>
                    <a:gd name="T44" fmla="*/ 32 w 313"/>
                    <a:gd name="T45" fmla="*/ 60 h 325"/>
                    <a:gd name="T46" fmla="*/ 25 w 313"/>
                    <a:gd name="T47" fmla="*/ 73 h 325"/>
                    <a:gd name="T48" fmla="*/ 19 w 313"/>
                    <a:gd name="T49" fmla="*/ 85 h 325"/>
                    <a:gd name="T50" fmla="*/ 11 w 313"/>
                    <a:gd name="T51" fmla="*/ 109 h 325"/>
                    <a:gd name="T52" fmla="*/ 4 w 313"/>
                    <a:gd name="T53" fmla="*/ 132 h 325"/>
                    <a:gd name="T54" fmla="*/ 0 w 313"/>
                    <a:gd name="T55" fmla="*/ 156 h 325"/>
                    <a:gd name="T56" fmla="*/ 2 w 313"/>
                    <a:gd name="T57" fmla="*/ 180 h 325"/>
                    <a:gd name="T58" fmla="*/ 8 w 313"/>
                    <a:gd name="T59" fmla="*/ 201 h 325"/>
                    <a:gd name="T60" fmla="*/ 17 w 313"/>
                    <a:gd name="T61" fmla="*/ 223 h 325"/>
                    <a:gd name="T62" fmla="*/ 31 w 313"/>
                    <a:gd name="T63" fmla="*/ 246 h 325"/>
                    <a:gd name="T64" fmla="*/ 48 w 313"/>
                    <a:gd name="T65" fmla="*/ 267 h 325"/>
                    <a:gd name="T66" fmla="*/ 71 w 313"/>
                    <a:gd name="T67" fmla="*/ 288 h 325"/>
                    <a:gd name="T68" fmla="*/ 100 w 313"/>
                    <a:gd name="T69" fmla="*/ 305 h 325"/>
                    <a:gd name="T70" fmla="*/ 135 w 313"/>
                    <a:gd name="T71" fmla="*/ 318 h 325"/>
                    <a:gd name="T72" fmla="*/ 177 w 313"/>
                    <a:gd name="T73" fmla="*/ 325 h 325"/>
                    <a:gd name="T74" fmla="*/ 188 w 313"/>
                    <a:gd name="T75" fmla="*/ 325 h 325"/>
                    <a:gd name="T76" fmla="*/ 197 w 313"/>
                    <a:gd name="T77" fmla="*/ 324 h 325"/>
                    <a:gd name="T78" fmla="*/ 206 w 313"/>
                    <a:gd name="T79" fmla="*/ 322 h 325"/>
                    <a:gd name="T80" fmla="*/ 215 w 313"/>
                    <a:gd name="T81" fmla="*/ 319 h 325"/>
                    <a:gd name="T82" fmla="*/ 224 w 313"/>
                    <a:gd name="T83" fmla="*/ 315 h 325"/>
                    <a:gd name="T84" fmla="*/ 232 w 313"/>
                    <a:gd name="T85" fmla="*/ 311 h 325"/>
                    <a:gd name="T86" fmla="*/ 242 w 313"/>
                    <a:gd name="T87" fmla="*/ 305 h 325"/>
                    <a:gd name="T88" fmla="*/ 250 w 313"/>
                    <a:gd name="T89" fmla="*/ 301 h 325"/>
                    <a:gd name="T90" fmla="*/ 268 w 313"/>
                    <a:gd name="T91" fmla="*/ 287 h 325"/>
                    <a:gd name="T92" fmla="*/ 284 w 313"/>
                    <a:gd name="T93" fmla="*/ 270 h 325"/>
                    <a:gd name="T94" fmla="*/ 296 w 313"/>
                    <a:gd name="T95" fmla="*/ 250 h 325"/>
                    <a:gd name="T96" fmla="*/ 304 w 313"/>
                    <a:gd name="T97" fmla="*/ 229 h 325"/>
                    <a:gd name="T98" fmla="*/ 310 w 313"/>
                    <a:gd name="T99" fmla="*/ 208 h 325"/>
                    <a:gd name="T100" fmla="*/ 313 w 313"/>
                    <a:gd name="T101" fmla="*/ 186 h 325"/>
                    <a:gd name="T102" fmla="*/ 313 w 313"/>
                    <a:gd name="T103" fmla="*/ 163 h 325"/>
                    <a:gd name="T104" fmla="*/ 312 w 313"/>
                    <a:gd name="T105" fmla="*/ 140 h 3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313" h="325">
                      <a:moveTo>
                        <a:pt x="312" y="140"/>
                      </a:moveTo>
                      <a:lnTo>
                        <a:pt x="307" y="120"/>
                      </a:lnTo>
                      <a:lnTo>
                        <a:pt x="297" y="98"/>
                      </a:lnTo>
                      <a:lnTo>
                        <a:pt x="284" y="76"/>
                      </a:lnTo>
                      <a:lnTo>
                        <a:pt x="270" y="57"/>
                      </a:lnTo>
                      <a:lnTo>
                        <a:pt x="257" y="38"/>
                      </a:lnTo>
                      <a:lnTo>
                        <a:pt x="245" y="24"/>
                      </a:lnTo>
                      <a:lnTo>
                        <a:pt x="237" y="14"/>
                      </a:lnTo>
                      <a:lnTo>
                        <a:pt x="234" y="11"/>
                      </a:lnTo>
                      <a:lnTo>
                        <a:pt x="230" y="8"/>
                      </a:lnTo>
                      <a:lnTo>
                        <a:pt x="219" y="5"/>
                      </a:lnTo>
                      <a:lnTo>
                        <a:pt x="201" y="3"/>
                      </a:lnTo>
                      <a:lnTo>
                        <a:pt x="181" y="0"/>
                      </a:lnTo>
                      <a:lnTo>
                        <a:pt x="158" y="0"/>
                      </a:lnTo>
                      <a:lnTo>
                        <a:pt x="135" y="1"/>
                      </a:lnTo>
                      <a:lnTo>
                        <a:pt x="114" y="4"/>
                      </a:lnTo>
                      <a:lnTo>
                        <a:pt x="97" y="8"/>
                      </a:lnTo>
                      <a:lnTo>
                        <a:pt x="84" y="14"/>
                      </a:lnTo>
                      <a:lnTo>
                        <a:pt x="71" y="22"/>
                      </a:lnTo>
                      <a:lnTo>
                        <a:pt x="60" y="30"/>
                      </a:lnTo>
                      <a:lnTo>
                        <a:pt x="49" y="39"/>
                      </a:lnTo>
                      <a:lnTo>
                        <a:pt x="40" y="50"/>
                      </a:lnTo>
                      <a:lnTo>
                        <a:pt x="32" y="60"/>
                      </a:lnTo>
                      <a:lnTo>
                        <a:pt x="25" y="73"/>
                      </a:lnTo>
                      <a:lnTo>
                        <a:pt x="19" y="85"/>
                      </a:lnTo>
                      <a:lnTo>
                        <a:pt x="11" y="109"/>
                      </a:lnTo>
                      <a:lnTo>
                        <a:pt x="4" y="132"/>
                      </a:lnTo>
                      <a:lnTo>
                        <a:pt x="0" y="156"/>
                      </a:lnTo>
                      <a:lnTo>
                        <a:pt x="2" y="180"/>
                      </a:lnTo>
                      <a:lnTo>
                        <a:pt x="8" y="201"/>
                      </a:lnTo>
                      <a:lnTo>
                        <a:pt x="17" y="223"/>
                      </a:lnTo>
                      <a:lnTo>
                        <a:pt x="31" y="246"/>
                      </a:lnTo>
                      <a:lnTo>
                        <a:pt x="48" y="267"/>
                      </a:lnTo>
                      <a:lnTo>
                        <a:pt x="71" y="288"/>
                      </a:lnTo>
                      <a:lnTo>
                        <a:pt x="100" y="305"/>
                      </a:lnTo>
                      <a:lnTo>
                        <a:pt x="135" y="318"/>
                      </a:lnTo>
                      <a:lnTo>
                        <a:pt x="177" y="325"/>
                      </a:lnTo>
                      <a:lnTo>
                        <a:pt x="188" y="325"/>
                      </a:lnTo>
                      <a:lnTo>
                        <a:pt x="197" y="324"/>
                      </a:lnTo>
                      <a:lnTo>
                        <a:pt x="206" y="322"/>
                      </a:lnTo>
                      <a:lnTo>
                        <a:pt x="215" y="319"/>
                      </a:lnTo>
                      <a:lnTo>
                        <a:pt x="224" y="315"/>
                      </a:lnTo>
                      <a:lnTo>
                        <a:pt x="232" y="311"/>
                      </a:lnTo>
                      <a:lnTo>
                        <a:pt x="242" y="305"/>
                      </a:lnTo>
                      <a:lnTo>
                        <a:pt x="250" y="301"/>
                      </a:lnTo>
                      <a:lnTo>
                        <a:pt x="268" y="287"/>
                      </a:lnTo>
                      <a:lnTo>
                        <a:pt x="284" y="270"/>
                      </a:lnTo>
                      <a:lnTo>
                        <a:pt x="296" y="250"/>
                      </a:lnTo>
                      <a:lnTo>
                        <a:pt x="304" y="229"/>
                      </a:lnTo>
                      <a:lnTo>
                        <a:pt x="310" y="208"/>
                      </a:lnTo>
                      <a:lnTo>
                        <a:pt x="313" y="186"/>
                      </a:lnTo>
                      <a:lnTo>
                        <a:pt x="313" y="163"/>
                      </a:lnTo>
                      <a:lnTo>
                        <a:pt x="312" y="1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34264" name="Freeform 120"/>
                <p:cNvSpPr>
                  <a:spLocks/>
                </p:cNvSpPr>
                <p:nvPr/>
              </p:nvSpPr>
              <p:spPr bwMode="auto">
                <a:xfrm>
                  <a:off x="4292" y="861"/>
                  <a:ext cx="118" cy="121"/>
                </a:xfrm>
                <a:custGeom>
                  <a:avLst/>
                  <a:gdLst>
                    <a:gd name="T0" fmla="*/ 189 w 238"/>
                    <a:gd name="T1" fmla="*/ 15 h 243"/>
                    <a:gd name="T2" fmla="*/ 179 w 238"/>
                    <a:gd name="T3" fmla="*/ 10 h 243"/>
                    <a:gd name="T4" fmla="*/ 164 w 238"/>
                    <a:gd name="T5" fmla="*/ 5 h 243"/>
                    <a:gd name="T6" fmla="*/ 146 w 238"/>
                    <a:gd name="T7" fmla="*/ 2 h 243"/>
                    <a:gd name="T8" fmla="*/ 126 w 238"/>
                    <a:gd name="T9" fmla="*/ 0 h 243"/>
                    <a:gd name="T10" fmla="*/ 104 w 238"/>
                    <a:gd name="T11" fmla="*/ 1 h 243"/>
                    <a:gd name="T12" fmla="*/ 81 w 238"/>
                    <a:gd name="T13" fmla="*/ 5 h 243"/>
                    <a:gd name="T14" fmla="*/ 60 w 238"/>
                    <a:gd name="T15" fmla="*/ 15 h 243"/>
                    <a:gd name="T16" fmla="*/ 41 w 238"/>
                    <a:gd name="T17" fmla="*/ 28 h 243"/>
                    <a:gd name="T18" fmla="*/ 31 w 238"/>
                    <a:gd name="T19" fmla="*/ 39 h 243"/>
                    <a:gd name="T20" fmla="*/ 22 w 238"/>
                    <a:gd name="T21" fmla="*/ 50 h 243"/>
                    <a:gd name="T22" fmla="*/ 15 w 238"/>
                    <a:gd name="T23" fmla="*/ 63 h 243"/>
                    <a:gd name="T24" fmla="*/ 11 w 238"/>
                    <a:gd name="T25" fmla="*/ 77 h 243"/>
                    <a:gd name="T26" fmla="*/ 6 w 238"/>
                    <a:gd name="T27" fmla="*/ 91 h 243"/>
                    <a:gd name="T28" fmla="*/ 3 w 238"/>
                    <a:gd name="T29" fmla="*/ 104 h 243"/>
                    <a:gd name="T30" fmla="*/ 2 w 238"/>
                    <a:gd name="T31" fmla="*/ 118 h 243"/>
                    <a:gd name="T32" fmla="*/ 0 w 238"/>
                    <a:gd name="T33" fmla="*/ 132 h 243"/>
                    <a:gd name="T34" fmla="*/ 3 w 238"/>
                    <a:gd name="T35" fmla="*/ 149 h 243"/>
                    <a:gd name="T36" fmla="*/ 6 w 238"/>
                    <a:gd name="T37" fmla="*/ 163 h 243"/>
                    <a:gd name="T38" fmla="*/ 11 w 238"/>
                    <a:gd name="T39" fmla="*/ 177 h 243"/>
                    <a:gd name="T40" fmla="*/ 16 w 238"/>
                    <a:gd name="T41" fmla="*/ 188 h 243"/>
                    <a:gd name="T42" fmla="*/ 23 w 238"/>
                    <a:gd name="T43" fmla="*/ 199 h 243"/>
                    <a:gd name="T44" fmla="*/ 34 w 238"/>
                    <a:gd name="T45" fmla="*/ 209 h 243"/>
                    <a:gd name="T46" fmla="*/ 46 w 238"/>
                    <a:gd name="T47" fmla="*/ 218 h 243"/>
                    <a:gd name="T48" fmla="*/ 63 w 238"/>
                    <a:gd name="T49" fmla="*/ 229 h 243"/>
                    <a:gd name="T50" fmla="*/ 76 w 238"/>
                    <a:gd name="T51" fmla="*/ 236 h 243"/>
                    <a:gd name="T52" fmla="*/ 93 w 238"/>
                    <a:gd name="T53" fmla="*/ 239 h 243"/>
                    <a:gd name="T54" fmla="*/ 111 w 238"/>
                    <a:gd name="T55" fmla="*/ 243 h 243"/>
                    <a:gd name="T56" fmla="*/ 131 w 238"/>
                    <a:gd name="T57" fmla="*/ 243 h 243"/>
                    <a:gd name="T58" fmla="*/ 149 w 238"/>
                    <a:gd name="T59" fmla="*/ 243 h 243"/>
                    <a:gd name="T60" fmla="*/ 166 w 238"/>
                    <a:gd name="T61" fmla="*/ 239 h 243"/>
                    <a:gd name="T62" fmla="*/ 182 w 238"/>
                    <a:gd name="T63" fmla="*/ 235 h 243"/>
                    <a:gd name="T64" fmla="*/ 194 w 238"/>
                    <a:gd name="T65" fmla="*/ 229 h 243"/>
                    <a:gd name="T66" fmla="*/ 207 w 238"/>
                    <a:gd name="T67" fmla="*/ 218 h 243"/>
                    <a:gd name="T68" fmla="*/ 217 w 238"/>
                    <a:gd name="T69" fmla="*/ 207 h 243"/>
                    <a:gd name="T70" fmla="*/ 225 w 238"/>
                    <a:gd name="T71" fmla="*/ 194 h 243"/>
                    <a:gd name="T72" fmla="*/ 231 w 238"/>
                    <a:gd name="T73" fmla="*/ 180 h 243"/>
                    <a:gd name="T74" fmla="*/ 234 w 238"/>
                    <a:gd name="T75" fmla="*/ 167 h 243"/>
                    <a:gd name="T76" fmla="*/ 237 w 238"/>
                    <a:gd name="T77" fmla="*/ 150 h 243"/>
                    <a:gd name="T78" fmla="*/ 238 w 238"/>
                    <a:gd name="T79" fmla="*/ 135 h 243"/>
                    <a:gd name="T80" fmla="*/ 238 w 238"/>
                    <a:gd name="T81" fmla="*/ 120 h 243"/>
                    <a:gd name="T82" fmla="*/ 235 w 238"/>
                    <a:gd name="T83" fmla="*/ 106 h 243"/>
                    <a:gd name="T84" fmla="*/ 233 w 238"/>
                    <a:gd name="T85" fmla="*/ 92 h 243"/>
                    <a:gd name="T86" fmla="*/ 228 w 238"/>
                    <a:gd name="T87" fmla="*/ 77 h 243"/>
                    <a:gd name="T88" fmla="*/ 224 w 238"/>
                    <a:gd name="T89" fmla="*/ 63 h 243"/>
                    <a:gd name="T90" fmla="*/ 217 w 238"/>
                    <a:gd name="T91" fmla="*/ 50 h 243"/>
                    <a:gd name="T92" fmla="*/ 209 w 238"/>
                    <a:gd name="T93" fmla="*/ 38 h 243"/>
                    <a:gd name="T94" fmla="*/ 200 w 238"/>
                    <a:gd name="T95" fmla="*/ 25 h 243"/>
                    <a:gd name="T96" fmla="*/ 189 w 238"/>
                    <a:gd name="T97" fmla="*/ 15 h 2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238" h="243">
                      <a:moveTo>
                        <a:pt x="189" y="15"/>
                      </a:moveTo>
                      <a:lnTo>
                        <a:pt x="179" y="10"/>
                      </a:lnTo>
                      <a:lnTo>
                        <a:pt x="164" y="5"/>
                      </a:lnTo>
                      <a:lnTo>
                        <a:pt x="146" y="2"/>
                      </a:lnTo>
                      <a:lnTo>
                        <a:pt x="126" y="0"/>
                      </a:lnTo>
                      <a:lnTo>
                        <a:pt x="104" y="1"/>
                      </a:lnTo>
                      <a:lnTo>
                        <a:pt x="81" y="5"/>
                      </a:lnTo>
                      <a:lnTo>
                        <a:pt x="60" y="15"/>
                      </a:lnTo>
                      <a:lnTo>
                        <a:pt x="41" y="28"/>
                      </a:lnTo>
                      <a:lnTo>
                        <a:pt x="31" y="39"/>
                      </a:lnTo>
                      <a:lnTo>
                        <a:pt x="22" y="50"/>
                      </a:lnTo>
                      <a:lnTo>
                        <a:pt x="15" y="63"/>
                      </a:lnTo>
                      <a:lnTo>
                        <a:pt x="11" y="77"/>
                      </a:lnTo>
                      <a:lnTo>
                        <a:pt x="6" y="91"/>
                      </a:lnTo>
                      <a:lnTo>
                        <a:pt x="3" y="104"/>
                      </a:lnTo>
                      <a:lnTo>
                        <a:pt x="2" y="118"/>
                      </a:lnTo>
                      <a:lnTo>
                        <a:pt x="0" y="132"/>
                      </a:lnTo>
                      <a:lnTo>
                        <a:pt x="3" y="149"/>
                      </a:lnTo>
                      <a:lnTo>
                        <a:pt x="6" y="163"/>
                      </a:lnTo>
                      <a:lnTo>
                        <a:pt x="11" y="177"/>
                      </a:lnTo>
                      <a:lnTo>
                        <a:pt x="16" y="188"/>
                      </a:lnTo>
                      <a:lnTo>
                        <a:pt x="23" y="199"/>
                      </a:lnTo>
                      <a:lnTo>
                        <a:pt x="34" y="209"/>
                      </a:lnTo>
                      <a:lnTo>
                        <a:pt x="46" y="218"/>
                      </a:lnTo>
                      <a:lnTo>
                        <a:pt x="63" y="229"/>
                      </a:lnTo>
                      <a:lnTo>
                        <a:pt x="76" y="236"/>
                      </a:lnTo>
                      <a:lnTo>
                        <a:pt x="93" y="239"/>
                      </a:lnTo>
                      <a:lnTo>
                        <a:pt x="111" y="243"/>
                      </a:lnTo>
                      <a:lnTo>
                        <a:pt x="131" y="243"/>
                      </a:lnTo>
                      <a:lnTo>
                        <a:pt x="149" y="243"/>
                      </a:lnTo>
                      <a:lnTo>
                        <a:pt x="166" y="239"/>
                      </a:lnTo>
                      <a:lnTo>
                        <a:pt x="182" y="235"/>
                      </a:lnTo>
                      <a:lnTo>
                        <a:pt x="194" y="229"/>
                      </a:lnTo>
                      <a:lnTo>
                        <a:pt x="207" y="218"/>
                      </a:lnTo>
                      <a:lnTo>
                        <a:pt x="217" y="207"/>
                      </a:lnTo>
                      <a:lnTo>
                        <a:pt x="225" y="194"/>
                      </a:lnTo>
                      <a:lnTo>
                        <a:pt x="231" y="180"/>
                      </a:lnTo>
                      <a:lnTo>
                        <a:pt x="234" y="167"/>
                      </a:lnTo>
                      <a:lnTo>
                        <a:pt x="237" y="150"/>
                      </a:lnTo>
                      <a:lnTo>
                        <a:pt x="238" y="135"/>
                      </a:lnTo>
                      <a:lnTo>
                        <a:pt x="238" y="120"/>
                      </a:lnTo>
                      <a:lnTo>
                        <a:pt x="235" y="106"/>
                      </a:lnTo>
                      <a:lnTo>
                        <a:pt x="233" y="92"/>
                      </a:lnTo>
                      <a:lnTo>
                        <a:pt x="228" y="77"/>
                      </a:lnTo>
                      <a:lnTo>
                        <a:pt x="224" y="63"/>
                      </a:lnTo>
                      <a:lnTo>
                        <a:pt x="217" y="50"/>
                      </a:lnTo>
                      <a:lnTo>
                        <a:pt x="209" y="38"/>
                      </a:lnTo>
                      <a:lnTo>
                        <a:pt x="200" y="25"/>
                      </a:lnTo>
                      <a:lnTo>
                        <a:pt x="189" y="15"/>
                      </a:lnTo>
                      <a:close/>
                    </a:path>
                  </a:pathLst>
                </a:custGeom>
                <a:solidFill>
                  <a:srgbClr val="7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34265" name="Freeform 121"/>
                <p:cNvSpPr>
                  <a:spLocks/>
                </p:cNvSpPr>
                <p:nvPr/>
              </p:nvSpPr>
              <p:spPr bwMode="auto">
                <a:xfrm>
                  <a:off x="4321" y="892"/>
                  <a:ext cx="60" cy="58"/>
                </a:xfrm>
                <a:custGeom>
                  <a:avLst/>
                  <a:gdLst>
                    <a:gd name="T0" fmla="*/ 110 w 120"/>
                    <a:gd name="T1" fmla="*/ 91 h 116"/>
                    <a:gd name="T2" fmla="*/ 116 w 120"/>
                    <a:gd name="T3" fmla="*/ 67 h 116"/>
                    <a:gd name="T4" fmla="*/ 120 w 120"/>
                    <a:gd name="T5" fmla="*/ 44 h 116"/>
                    <a:gd name="T6" fmla="*/ 115 w 120"/>
                    <a:gd name="T7" fmla="*/ 23 h 116"/>
                    <a:gd name="T8" fmla="*/ 99 w 120"/>
                    <a:gd name="T9" fmla="*/ 7 h 116"/>
                    <a:gd name="T10" fmla="*/ 91 w 120"/>
                    <a:gd name="T11" fmla="*/ 3 h 116"/>
                    <a:gd name="T12" fmla="*/ 82 w 120"/>
                    <a:gd name="T13" fmla="*/ 1 h 116"/>
                    <a:gd name="T14" fmla="*/ 73 w 120"/>
                    <a:gd name="T15" fmla="*/ 0 h 116"/>
                    <a:gd name="T16" fmla="*/ 63 w 120"/>
                    <a:gd name="T17" fmla="*/ 0 h 116"/>
                    <a:gd name="T18" fmla="*/ 54 w 120"/>
                    <a:gd name="T19" fmla="*/ 0 h 116"/>
                    <a:gd name="T20" fmla="*/ 45 w 120"/>
                    <a:gd name="T21" fmla="*/ 1 h 116"/>
                    <a:gd name="T22" fmla="*/ 35 w 120"/>
                    <a:gd name="T23" fmla="*/ 1 h 116"/>
                    <a:gd name="T24" fmla="*/ 25 w 120"/>
                    <a:gd name="T25" fmla="*/ 1 h 116"/>
                    <a:gd name="T26" fmla="*/ 19 w 120"/>
                    <a:gd name="T27" fmla="*/ 2 h 116"/>
                    <a:gd name="T28" fmla="*/ 15 w 120"/>
                    <a:gd name="T29" fmla="*/ 7 h 116"/>
                    <a:gd name="T30" fmla="*/ 10 w 120"/>
                    <a:gd name="T31" fmla="*/ 14 h 116"/>
                    <a:gd name="T32" fmla="*/ 2 w 120"/>
                    <a:gd name="T33" fmla="*/ 23 h 116"/>
                    <a:gd name="T34" fmla="*/ 2 w 120"/>
                    <a:gd name="T35" fmla="*/ 37 h 116"/>
                    <a:gd name="T36" fmla="*/ 0 w 120"/>
                    <a:gd name="T37" fmla="*/ 50 h 116"/>
                    <a:gd name="T38" fmla="*/ 0 w 120"/>
                    <a:gd name="T39" fmla="*/ 64 h 116"/>
                    <a:gd name="T40" fmla="*/ 0 w 120"/>
                    <a:gd name="T41" fmla="*/ 77 h 116"/>
                    <a:gd name="T42" fmla="*/ 1 w 120"/>
                    <a:gd name="T43" fmla="*/ 88 h 116"/>
                    <a:gd name="T44" fmla="*/ 6 w 120"/>
                    <a:gd name="T45" fmla="*/ 97 h 116"/>
                    <a:gd name="T46" fmla="*/ 14 w 120"/>
                    <a:gd name="T47" fmla="*/ 103 h 116"/>
                    <a:gd name="T48" fmla="*/ 25 w 120"/>
                    <a:gd name="T49" fmla="*/ 107 h 116"/>
                    <a:gd name="T50" fmla="*/ 38 w 120"/>
                    <a:gd name="T51" fmla="*/ 110 h 116"/>
                    <a:gd name="T52" fmla="*/ 51 w 120"/>
                    <a:gd name="T53" fmla="*/ 114 h 116"/>
                    <a:gd name="T54" fmla="*/ 65 w 120"/>
                    <a:gd name="T55" fmla="*/ 116 h 116"/>
                    <a:gd name="T56" fmla="*/ 77 w 120"/>
                    <a:gd name="T57" fmla="*/ 116 h 116"/>
                    <a:gd name="T58" fmla="*/ 89 w 120"/>
                    <a:gd name="T59" fmla="*/ 115 h 116"/>
                    <a:gd name="T60" fmla="*/ 98 w 120"/>
                    <a:gd name="T61" fmla="*/ 110 h 116"/>
                    <a:gd name="T62" fmla="*/ 106 w 120"/>
                    <a:gd name="T63" fmla="*/ 102 h 116"/>
                    <a:gd name="T64" fmla="*/ 110 w 120"/>
                    <a:gd name="T65" fmla="*/ 91 h 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20" h="116">
                      <a:moveTo>
                        <a:pt x="110" y="91"/>
                      </a:moveTo>
                      <a:lnTo>
                        <a:pt x="116" y="67"/>
                      </a:lnTo>
                      <a:lnTo>
                        <a:pt x="120" y="44"/>
                      </a:lnTo>
                      <a:lnTo>
                        <a:pt x="115" y="23"/>
                      </a:lnTo>
                      <a:lnTo>
                        <a:pt x="99" y="7"/>
                      </a:lnTo>
                      <a:lnTo>
                        <a:pt x="91" y="3"/>
                      </a:lnTo>
                      <a:lnTo>
                        <a:pt x="82" y="1"/>
                      </a:lnTo>
                      <a:lnTo>
                        <a:pt x="73" y="0"/>
                      </a:lnTo>
                      <a:lnTo>
                        <a:pt x="63" y="0"/>
                      </a:lnTo>
                      <a:lnTo>
                        <a:pt x="54" y="0"/>
                      </a:lnTo>
                      <a:lnTo>
                        <a:pt x="45" y="1"/>
                      </a:lnTo>
                      <a:lnTo>
                        <a:pt x="35" y="1"/>
                      </a:lnTo>
                      <a:lnTo>
                        <a:pt x="25" y="1"/>
                      </a:lnTo>
                      <a:lnTo>
                        <a:pt x="19" y="2"/>
                      </a:lnTo>
                      <a:lnTo>
                        <a:pt x="15" y="7"/>
                      </a:lnTo>
                      <a:lnTo>
                        <a:pt x="10" y="14"/>
                      </a:lnTo>
                      <a:lnTo>
                        <a:pt x="2" y="23"/>
                      </a:lnTo>
                      <a:lnTo>
                        <a:pt x="2" y="37"/>
                      </a:lnTo>
                      <a:lnTo>
                        <a:pt x="0" y="50"/>
                      </a:lnTo>
                      <a:lnTo>
                        <a:pt x="0" y="64"/>
                      </a:lnTo>
                      <a:lnTo>
                        <a:pt x="0" y="77"/>
                      </a:lnTo>
                      <a:lnTo>
                        <a:pt x="1" y="88"/>
                      </a:lnTo>
                      <a:lnTo>
                        <a:pt x="6" y="97"/>
                      </a:lnTo>
                      <a:lnTo>
                        <a:pt x="14" y="103"/>
                      </a:lnTo>
                      <a:lnTo>
                        <a:pt x="25" y="107"/>
                      </a:lnTo>
                      <a:lnTo>
                        <a:pt x="38" y="110"/>
                      </a:lnTo>
                      <a:lnTo>
                        <a:pt x="51" y="114"/>
                      </a:lnTo>
                      <a:lnTo>
                        <a:pt x="65" y="116"/>
                      </a:lnTo>
                      <a:lnTo>
                        <a:pt x="77" y="116"/>
                      </a:lnTo>
                      <a:lnTo>
                        <a:pt x="89" y="115"/>
                      </a:lnTo>
                      <a:lnTo>
                        <a:pt x="98" y="110"/>
                      </a:lnTo>
                      <a:lnTo>
                        <a:pt x="106" y="102"/>
                      </a:lnTo>
                      <a:lnTo>
                        <a:pt x="110" y="9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MX"/>
                </a:p>
              </p:txBody>
            </p:sp>
          </p:grpSp>
        </p:grpSp>
      </p:grpSp>
      <p:sp>
        <p:nvSpPr>
          <p:cNvPr id="134268" name="Rectangle 124"/>
          <p:cNvSpPr>
            <a:spLocks noChangeArrowheads="1"/>
          </p:cNvSpPr>
          <p:nvPr/>
        </p:nvSpPr>
        <p:spPr bwMode="auto">
          <a:xfrm>
            <a:off x="3635375" y="2060575"/>
            <a:ext cx="1800225" cy="504825"/>
          </a:xfrm>
          <a:prstGeom prst="rect">
            <a:avLst/>
          </a:prstGeom>
          <a:noFill/>
          <a:ln w="9525">
            <a:solidFill>
              <a:srgbClr val="3399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MX" altLang="es-MX" sz="1800" dirty="0">
                <a:latin typeface="Arial Narrow" panose="020B0606020202030204" pitchFamily="34" charset="0"/>
              </a:rPr>
              <a:t>Estrategia de integralidad</a:t>
            </a:r>
            <a:endParaRPr lang="es-ES" altLang="es-MX" sz="1800" dirty="0">
              <a:latin typeface="Arial Narrow" panose="020B0606020202030204" pitchFamily="34" charset="0"/>
            </a:endParaRPr>
          </a:p>
        </p:txBody>
      </p:sp>
      <p:sp>
        <p:nvSpPr>
          <p:cNvPr id="134269" name="Rectangle 125"/>
          <p:cNvSpPr>
            <a:spLocks noChangeArrowheads="1"/>
          </p:cNvSpPr>
          <p:nvPr/>
        </p:nvSpPr>
        <p:spPr bwMode="auto">
          <a:xfrm>
            <a:off x="755650" y="2060575"/>
            <a:ext cx="1800225" cy="504825"/>
          </a:xfrm>
          <a:prstGeom prst="rect">
            <a:avLst/>
          </a:prstGeom>
          <a:noFill/>
          <a:ln w="9525">
            <a:solidFill>
              <a:srgbClr val="3399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MX" altLang="es-MX" sz="1800" dirty="0">
                <a:latin typeface="Arial Narrow" panose="020B0606020202030204" pitchFamily="34" charset="0"/>
              </a:rPr>
              <a:t>Estrategia de </a:t>
            </a:r>
            <a:r>
              <a:rPr lang="es-MX" altLang="es-MX" sz="1800" dirty="0" err="1">
                <a:latin typeface="Arial Narrow" panose="020B0606020202030204" pitchFamily="34" charset="0"/>
              </a:rPr>
              <a:t>contextualidad</a:t>
            </a:r>
            <a:endParaRPr lang="es-ES" altLang="es-MX" sz="1800" dirty="0">
              <a:latin typeface="Arial Narrow" panose="020B0606020202030204" pitchFamily="34" charset="0"/>
            </a:endParaRPr>
          </a:p>
        </p:txBody>
      </p:sp>
      <p:sp>
        <p:nvSpPr>
          <p:cNvPr id="134270" name="Rectangle 126"/>
          <p:cNvSpPr>
            <a:spLocks noChangeArrowheads="1"/>
          </p:cNvSpPr>
          <p:nvPr/>
        </p:nvSpPr>
        <p:spPr bwMode="auto">
          <a:xfrm>
            <a:off x="6301581" y="1974419"/>
            <a:ext cx="1800225" cy="504825"/>
          </a:xfrm>
          <a:prstGeom prst="rect">
            <a:avLst/>
          </a:prstGeom>
          <a:noFill/>
          <a:ln w="9525">
            <a:solidFill>
              <a:srgbClr val="3399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MX" altLang="es-MX" sz="1800" dirty="0">
                <a:latin typeface="Arial Narrow" panose="020B0606020202030204" pitchFamily="34" charset="0"/>
              </a:rPr>
              <a:t>Estrategia de corresponsabilidad</a:t>
            </a:r>
            <a:endParaRPr lang="es-ES" altLang="es-MX" sz="1800" dirty="0">
              <a:latin typeface="Arial Narrow" panose="020B0606020202030204" pitchFamily="34" charset="0"/>
            </a:endParaRPr>
          </a:p>
        </p:txBody>
      </p:sp>
      <p:sp>
        <p:nvSpPr>
          <p:cNvPr id="134271" name="Rectangle 127"/>
          <p:cNvSpPr>
            <a:spLocks noChangeArrowheads="1"/>
          </p:cNvSpPr>
          <p:nvPr/>
        </p:nvSpPr>
        <p:spPr bwMode="auto">
          <a:xfrm>
            <a:off x="2627313" y="260350"/>
            <a:ext cx="43418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altLang="es-MX" sz="3600" b="1">
                <a:solidFill>
                  <a:srgbClr val="0066FF"/>
                </a:solidFill>
                <a:latin typeface="Arial" panose="020B0604020202020204" pitchFamily="34" charset="0"/>
              </a:rPr>
              <a:t>Enfoque territorial</a:t>
            </a:r>
            <a:endParaRPr lang="es-ES" altLang="es-MX" sz="3600" b="1">
              <a:solidFill>
                <a:srgbClr val="0066FF"/>
              </a:solidFill>
              <a:latin typeface="Arial" panose="020B0604020202020204" pitchFamily="34" charset="0"/>
            </a:endParaRPr>
          </a:p>
        </p:txBody>
      </p:sp>
      <p:sp>
        <p:nvSpPr>
          <p:cNvPr id="134292" name="AutoShape 148"/>
          <p:cNvSpPr>
            <a:spLocks/>
          </p:cNvSpPr>
          <p:nvPr/>
        </p:nvSpPr>
        <p:spPr bwMode="auto">
          <a:xfrm rot="5400000">
            <a:off x="4175919" y="-1791494"/>
            <a:ext cx="649288" cy="6480175"/>
          </a:xfrm>
          <a:prstGeom prst="leftBracket">
            <a:avLst>
              <a:gd name="adj" fmla="val 83170"/>
            </a:avLst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286650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304800" y="1125538"/>
            <a:ext cx="7362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MX" sz="3600" b="1">
                <a:solidFill>
                  <a:srgbClr val="0066FF"/>
                </a:solidFill>
                <a:latin typeface="Arial" panose="020B0604020202020204" pitchFamily="34" charset="0"/>
              </a:rPr>
              <a:t>Estrategia de Contextualidad</a:t>
            </a:r>
            <a:endParaRPr lang="es-ES" altLang="es-MX" sz="3600" b="1">
              <a:solidFill>
                <a:srgbClr val="0066FF"/>
              </a:solidFill>
              <a:latin typeface="Arial" panose="020B0604020202020204" pitchFamily="34" charset="0"/>
            </a:endParaRPr>
          </a:p>
        </p:txBody>
      </p:sp>
      <p:sp>
        <p:nvSpPr>
          <p:cNvPr id="108550" name="Oval 6"/>
          <p:cNvSpPr>
            <a:spLocks noChangeArrowheads="1"/>
          </p:cNvSpPr>
          <p:nvPr/>
        </p:nvSpPr>
        <p:spPr bwMode="auto">
          <a:xfrm>
            <a:off x="1768475" y="5430838"/>
            <a:ext cx="2743200" cy="86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228953" dir="520921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ES" altLang="es-MX">
                <a:latin typeface="Arial" panose="020B0604020202020204" pitchFamily="34" charset="0"/>
              </a:rPr>
              <a:t>Persona </a:t>
            </a:r>
          </a:p>
        </p:txBody>
      </p:sp>
      <p:sp>
        <p:nvSpPr>
          <p:cNvPr id="108551" name="Oval 7"/>
          <p:cNvSpPr>
            <a:spLocks noChangeArrowheads="1"/>
          </p:cNvSpPr>
          <p:nvPr/>
        </p:nvSpPr>
        <p:spPr bwMode="auto">
          <a:xfrm>
            <a:off x="1768475" y="4510088"/>
            <a:ext cx="2743200" cy="86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228953" dir="520921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ES" altLang="es-MX">
                <a:latin typeface="Arial" panose="020B0604020202020204" pitchFamily="34" charset="0"/>
              </a:rPr>
              <a:t>Familia </a:t>
            </a:r>
          </a:p>
        </p:txBody>
      </p:sp>
      <p:sp>
        <p:nvSpPr>
          <p:cNvPr id="108552" name="Oval 8"/>
          <p:cNvSpPr>
            <a:spLocks noChangeArrowheads="1"/>
          </p:cNvSpPr>
          <p:nvPr/>
        </p:nvSpPr>
        <p:spPr bwMode="auto">
          <a:xfrm>
            <a:off x="1692275" y="3573463"/>
            <a:ext cx="2743200" cy="86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228953" dir="520921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ES" altLang="es-MX">
                <a:latin typeface="Arial" panose="020B0604020202020204" pitchFamily="34" charset="0"/>
              </a:rPr>
              <a:t>Comunidad </a:t>
            </a:r>
          </a:p>
        </p:txBody>
      </p:sp>
      <p:sp>
        <p:nvSpPr>
          <p:cNvPr id="108553" name="Oval 9"/>
          <p:cNvSpPr>
            <a:spLocks noChangeArrowheads="1"/>
          </p:cNvSpPr>
          <p:nvPr/>
        </p:nvSpPr>
        <p:spPr bwMode="auto">
          <a:xfrm>
            <a:off x="1692275" y="2636838"/>
            <a:ext cx="2743200" cy="86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228953" dir="520921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ES" altLang="es-MX">
                <a:latin typeface="Arial" panose="020B0604020202020204" pitchFamily="34" charset="0"/>
              </a:rPr>
              <a:t>Región</a:t>
            </a:r>
          </a:p>
        </p:txBody>
      </p:sp>
      <p:grpSp>
        <p:nvGrpSpPr>
          <p:cNvPr id="108556" name="Group 12"/>
          <p:cNvGrpSpPr>
            <a:grpSpLocks/>
          </p:cNvGrpSpPr>
          <p:nvPr/>
        </p:nvGrpSpPr>
        <p:grpSpPr bwMode="auto">
          <a:xfrm>
            <a:off x="4800600" y="3068638"/>
            <a:ext cx="4343400" cy="3097212"/>
            <a:chOff x="3024" y="1117"/>
            <a:chExt cx="2736" cy="2767"/>
          </a:xfrm>
        </p:grpSpPr>
        <p:sp>
          <p:nvSpPr>
            <p:cNvPr id="108554" name="AutoShape 10"/>
            <p:cNvSpPr>
              <a:spLocks/>
            </p:cNvSpPr>
            <p:nvPr/>
          </p:nvSpPr>
          <p:spPr bwMode="auto">
            <a:xfrm>
              <a:off x="3024" y="1117"/>
              <a:ext cx="771" cy="2767"/>
            </a:xfrm>
            <a:prstGeom prst="rightBrace">
              <a:avLst>
                <a:gd name="adj1" fmla="val 29907"/>
                <a:gd name="adj2" fmla="val 50000"/>
              </a:avLst>
            </a:prstGeom>
            <a:noFill/>
            <a:ln w="9525">
              <a:solidFill>
                <a:srgbClr val="CC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8555" name="Text Box 11"/>
            <p:cNvSpPr txBox="1">
              <a:spLocks noChangeArrowheads="1"/>
            </p:cNvSpPr>
            <p:nvPr/>
          </p:nvSpPr>
          <p:spPr bwMode="auto">
            <a:xfrm>
              <a:off x="3878" y="2159"/>
              <a:ext cx="1882" cy="7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altLang="es-MX" b="1">
                  <a:solidFill>
                    <a:srgbClr val="33CC33"/>
                  </a:solidFill>
                  <a:latin typeface="Arial" panose="020B0604020202020204" pitchFamily="34" charset="0"/>
                </a:rPr>
                <a:t>Interdependientes e interrelacionadas</a:t>
              </a:r>
            </a:p>
          </p:txBody>
        </p:sp>
      </p:grpSp>
      <p:sp>
        <p:nvSpPr>
          <p:cNvPr id="108557" name="Rectangle 13"/>
          <p:cNvSpPr>
            <a:spLocks noChangeArrowheads="1"/>
          </p:cNvSpPr>
          <p:nvPr/>
        </p:nvSpPr>
        <p:spPr bwMode="auto">
          <a:xfrm rot="5400000">
            <a:off x="-2569368" y="3298031"/>
            <a:ext cx="6400800" cy="261937"/>
          </a:xfrm>
          <a:prstGeom prst="rect">
            <a:avLst/>
          </a:prstGeom>
          <a:solidFill>
            <a:srgbClr val="0066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altLang="es-MX" sz="1800">
                <a:latin typeface="Arial Narrow" panose="020B0606020202030204" pitchFamily="34" charset="0"/>
              </a:rPr>
              <a:t>.</a:t>
            </a:r>
          </a:p>
        </p:txBody>
      </p:sp>
      <p:grpSp>
        <p:nvGrpSpPr>
          <p:cNvPr id="108576" name="Group 32"/>
          <p:cNvGrpSpPr>
            <a:grpSpLocks/>
          </p:cNvGrpSpPr>
          <p:nvPr/>
        </p:nvGrpSpPr>
        <p:grpSpPr bwMode="auto">
          <a:xfrm>
            <a:off x="5867400" y="188913"/>
            <a:ext cx="3097213" cy="719137"/>
            <a:chOff x="2608" y="2251"/>
            <a:chExt cx="2495" cy="680"/>
          </a:xfrm>
        </p:grpSpPr>
        <p:grpSp>
          <p:nvGrpSpPr>
            <p:cNvPr id="108577" name="Group 33"/>
            <p:cNvGrpSpPr>
              <a:grpSpLocks/>
            </p:cNvGrpSpPr>
            <p:nvPr/>
          </p:nvGrpSpPr>
          <p:grpSpPr bwMode="auto">
            <a:xfrm>
              <a:off x="2699" y="2296"/>
              <a:ext cx="591" cy="541"/>
              <a:chOff x="158" y="313"/>
              <a:chExt cx="4368" cy="4202"/>
            </a:xfrm>
          </p:grpSpPr>
          <p:sp>
            <p:nvSpPr>
              <p:cNvPr id="108578" name="AutoShape 34"/>
              <p:cNvSpPr>
                <a:spLocks noChangeArrowheads="1"/>
              </p:cNvSpPr>
              <p:nvPr/>
            </p:nvSpPr>
            <p:spPr bwMode="auto">
              <a:xfrm rot="7592516">
                <a:off x="291" y="2568"/>
                <a:ext cx="2619" cy="1276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08579" name="Oval 35"/>
              <p:cNvSpPr>
                <a:spLocks noChangeArrowheads="1"/>
              </p:cNvSpPr>
              <p:nvPr/>
            </p:nvSpPr>
            <p:spPr bwMode="auto">
              <a:xfrm rot="16399360">
                <a:off x="1033" y="980"/>
                <a:ext cx="2428" cy="1094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es-MX" altLang="es-MX"/>
              </a:p>
            </p:txBody>
          </p:sp>
          <p:sp>
            <p:nvSpPr>
              <p:cNvPr id="108580" name="AutoShape 36"/>
              <p:cNvSpPr>
                <a:spLocks noChangeArrowheads="1"/>
              </p:cNvSpPr>
              <p:nvPr/>
            </p:nvSpPr>
            <p:spPr bwMode="auto">
              <a:xfrm>
                <a:off x="2286" y="948"/>
                <a:ext cx="1352" cy="1443"/>
              </a:xfrm>
              <a:prstGeom prst="pentagon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/>
              <a:lstStyle/>
              <a:p>
                <a:pPr algn="ctr" eaLnBrk="0" hangingPunct="0"/>
                <a:endParaRPr lang="es-MX" altLang="es-MX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108581" name="Oval 37"/>
              <p:cNvSpPr>
                <a:spLocks noChangeArrowheads="1"/>
              </p:cNvSpPr>
              <p:nvPr/>
            </p:nvSpPr>
            <p:spPr bwMode="auto">
              <a:xfrm rot="12095664">
                <a:off x="158" y="1377"/>
                <a:ext cx="2210" cy="1178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08582" name="AutoShape 38"/>
              <p:cNvSpPr>
                <a:spLocks noChangeArrowheads="1"/>
              </p:cNvSpPr>
              <p:nvPr/>
            </p:nvSpPr>
            <p:spPr bwMode="auto">
              <a:xfrm rot="7592516">
                <a:off x="291" y="2568"/>
                <a:ext cx="2619" cy="1276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08583" name="Oval 39"/>
              <p:cNvSpPr>
                <a:spLocks noChangeArrowheads="1"/>
              </p:cNvSpPr>
              <p:nvPr/>
            </p:nvSpPr>
            <p:spPr bwMode="auto">
              <a:xfrm rot="19992122">
                <a:off x="2224" y="1361"/>
                <a:ext cx="2302" cy="1178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08584" name="Oval 40"/>
              <p:cNvSpPr>
                <a:spLocks noChangeArrowheads="1"/>
              </p:cNvSpPr>
              <p:nvPr/>
            </p:nvSpPr>
            <p:spPr bwMode="auto">
              <a:xfrm rot="-3189177">
                <a:off x="1940" y="1428"/>
                <a:ext cx="1619" cy="801"/>
              </a:xfrm>
              <a:prstGeom prst="ellipse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/>
              <a:lstStyle/>
              <a:p>
                <a:pPr eaLnBrk="0" hangingPunct="0"/>
                <a:endParaRPr lang="es-MX" altLang="es-MX" sz="1200"/>
              </a:p>
            </p:txBody>
          </p:sp>
          <p:sp>
            <p:nvSpPr>
              <p:cNvPr id="108585" name="Oval 41"/>
              <p:cNvSpPr>
                <a:spLocks noChangeArrowheads="1"/>
              </p:cNvSpPr>
              <p:nvPr/>
            </p:nvSpPr>
            <p:spPr bwMode="auto">
              <a:xfrm rot="-7598887">
                <a:off x="901" y="1455"/>
                <a:ext cx="1610" cy="761"/>
              </a:xfrm>
              <a:prstGeom prst="ellipse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8586" name="Oval 42"/>
              <p:cNvSpPr>
                <a:spLocks noChangeArrowheads="1"/>
              </p:cNvSpPr>
              <p:nvPr/>
            </p:nvSpPr>
            <p:spPr bwMode="auto">
              <a:xfrm rot="-11844700">
                <a:off x="867" y="2395"/>
                <a:ext cx="1306" cy="863"/>
              </a:xfrm>
              <a:prstGeom prst="ellipse">
                <a:avLst/>
              </a:prstGeom>
              <a:solidFill>
                <a:srgbClr val="CC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280552" dir="5088334" algn="ctr" rotWithShape="0">
                        <a:srgbClr val="99CCFF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8587" name="Oval 43"/>
              <p:cNvSpPr>
                <a:spLocks noChangeArrowheads="1"/>
              </p:cNvSpPr>
              <p:nvPr/>
            </p:nvSpPr>
            <p:spPr bwMode="auto">
              <a:xfrm rot="997161">
                <a:off x="2343" y="2397"/>
                <a:ext cx="1463" cy="904"/>
              </a:xfrm>
              <a:prstGeom prst="ellipse">
                <a:avLst/>
              </a:prstGeom>
              <a:solidFill>
                <a:srgbClr val="FF6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8588" name="Oval 44"/>
              <p:cNvSpPr>
                <a:spLocks noChangeArrowheads="1"/>
              </p:cNvSpPr>
              <p:nvPr/>
            </p:nvSpPr>
            <p:spPr bwMode="auto">
              <a:xfrm rot="-16200000">
                <a:off x="1518" y="3029"/>
                <a:ext cx="1464" cy="717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8589" name="Oval 45"/>
              <p:cNvSpPr>
                <a:spLocks noChangeArrowheads="1"/>
              </p:cNvSpPr>
              <p:nvPr/>
            </p:nvSpPr>
            <p:spPr bwMode="auto">
              <a:xfrm>
                <a:off x="1974" y="2226"/>
                <a:ext cx="572" cy="603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grpSp>
          <p:nvGrpSpPr>
            <p:cNvPr id="108590" name="Group 46"/>
            <p:cNvGrpSpPr>
              <a:grpSpLocks/>
            </p:cNvGrpSpPr>
            <p:nvPr/>
          </p:nvGrpSpPr>
          <p:grpSpPr bwMode="auto">
            <a:xfrm>
              <a:off x="3061" y="2710"/>
              <a:ext cx="1950" cy="130"/>
              <a:chOff x="1128" y="2016"/>
              <a:chExt cx="3816" cy="414"/>
            </a:xfrm>
          </p:grpSpPr>
          <p:sp>
            <p:nvSpPr>
              <p:cNvPr id="108591" name="WordArt 47"/>
              <p:cNvSpPr>
                <a:spLocks noChangeArrowheads="1" noChangeShapeType="1"/>
              </p:cNvSpPr>
              <p:nvPr/>
            </p:nvSpPr>
            <p:spPr bwMode="auto">
              <a:xfrm>
                <a:off x="3216" y="2016"/>
                <a:ext cx="624" cy="414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s-MX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accent2"/>
                    </a:solidFill>
                    <a:latin typeface="Arial Black" panose="020B0A04020102020204" pitchFamily="34" charset="0"/>
                  </a:rPr>
                  <a:t>DIF</a:t>
                </a:r>
              </a:p>
            </p:txBody>
          </p:sp>
          <p:sp>
            <p:nvSpPr>
              <p:cNvPr id="108592" name="WordArt 48"/>
              <p:cNvSpPr>
                <a:spLocks noChangeArrowheads="1" noChangeShapeType="1"/>
              </p:cNvSpPr>
              <p:nvPr/>
            </p:nvSpPr>
            <p:spPr bwMode="auto">
              <a:xfrm>
                <a:off x="1128" y="2016"/>
                <a:ext cx="3816" cy="414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s-MX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accent2"/>
                    </a:solidFill>
                    <a:latin typeface="Arial Black" panose="020B0A04020102020204" pitchFamily="34" charset="0"/>
                  </a:rPr>
                  <a:t>Comunidad         erente</a:t>
                </a:r>
              </a:p>
            </p:txBody>
          </p:sp>
        </p:grpSp>
        <p:sp>
          <p:nvSpPr>
            <p:cNvPr id="108593" name="AutoShape 49"/>
            <p:cNvSpPr>
              <a:spLocks noChangeArrowheads="1"/>
            </p:cNvSpPr>
            <p:nvPr/>
          </p:nvSpPr>
          <p:spPr bwMode="auto">
            <a:xfrm>
              <a:off x="2608" y="2251"/>
              <a:ext cx="2495" cy="6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376599590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0" grpId="0" animBg="1" autoUpdateAnimBg="0"/>
      <p:bldP spid="108551" grpId="0" animBg="1" autoUpdateAnimBg="0"/>
      <p:bldP spid="108552" grpId="0" animBg="1" autoUpdateAnimBg="0"/>
      <p:bldP spid="108553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 rot="10800000" flipV="1">
            <a:off x="3352800" y="908050"/>
            <a:ext cx="2743200" cy="914400"/>
          </a:xfrm>
          <a:prstGeom prst="rect">
            <a:avLst/>
          </a:prstGeom>
          <a:solidFill>
            <a:srgbClr val="00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ES" altLang="es-MX" sz="2000" b="1">
                <a:solidFill>
                  <a:schemeClr val="bg1"/>
                </a:solidFill>
                <a:latin typeface="Arial Narrow" panose="020B0606020202030204" pitchFamily="34" charset="0"/>
              </a:rPr>
              <a:t>Mejoramiento de la Comunidad y de la Vivienda</a:t>
            </a: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 rot="10800000" flipV="1">
            <a:off x="3352800" y="5416550"/>
            <a:ext cx="2743200" cy="820738"/>
          </a:xfrm>
          <a:prstGeom prst="rect">
            <a:avLst/>
          </a:prstGeom>
          <a:solidFill>
            <a:srgbClr val="00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altLang="es-MX" sz="2000" b="1">
                <a:solidFill>
                  <a:schemeClr val="bg1"/>
                </a:solidFill>
                <a:latin typeface="Arial Narrow" panose="020B0606020202030204" pitchFamily="34" charset="0"/>
              </a:rPr>
              <a:t>Alimentación</a:t>
            </a: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 rot="10800000" flipV="1">
            <a:off x="3352800" y="4324350"/>
            <a:ext cx="2743200" cy="933450"/>
          </a:xfrm>
          <a:prstGeom prst="rect">
            <a:avLst/>
          </a:prstGeom>
          <a:solidFill>
            <a:srgbClr val="00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altLang="es-MX" sz="2000" b="1">
                <a:solidFill>
                  <a:schemeClr val="bg1"/>
                </a:solidFill>
                <a:latin typeface="Arial Narrow" panose="020B0606020202030204" pitchFamily="34" charset="0"/>
              </a:rPr>
              <a:t>Fortalecimiento de la </a:t>
            </a:r>
            <a:endParaRPr lang="es-MX" altLang="es-MX" sz="2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s-ES" altLang="es-MX" sz="2000" b="1">
                <a:solidFill>
                  <a:schemeClr val="bg1"/>
                </a:solidFill>
                <a:latin typeface="Arial Narrow" panose="020B0606020202030204" pitchFamily="34" charset="0"/>
              </a:rPr>
              <a:t>Economía </a:t>
            </a:r>
          </a:p>
          <a:p>
            <a:pPr algn="ctr"/>
            <a:r>
              <a:rPr lang="es-ES" altLang="es-MX" sz="2000" b="1">
                <a:solidFill>
                  <a:schemeClr val="bg1"/>
                </a:solidFill>
                <a:latin typeface="Arial Narrow" panose="020B0606020202030204" pitchFamily="34" charset="0"/>
              </a:rPr>
              <a:t>Familiar y Comunitaria</a:t>
            </a:r>
          </a:p>
        </p:txBody>
      </p:sp>
      <p:sp>
        <p:nvSpPr>
          <p:cNvPr id="153605" name="Rectangle 5"/>
          <p:cNvSpPr>
            <a:spLocks noChangeArrowheads="1"/>
          </p:cNvSpPr>
          <p:nvPr/>
        </p:nvSpPr>
        <p:spPr bwMode="auto">
          <a:xfrm rot="10800000" flipV="1">
            <a:off x="3352800" y="3200400"/>
            <a:ext cx="2743200" cy="914400"/>
          </a:xfrm>
          <a:prstGeom prst="rect">
            <a:avLst/>
          </a:prstGeom>
          <a:solidFill>
            <a:srgbClr val="00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altLang="es-MX" sz="2000" b="1">
                <a:solidFill>
                  <a:schemeClr val="bg1"/>
                </a:solidFill>
                <a:latin typeface="Arial Narrow" panose="020B0606020202030204" pitchFamily="34" charset="0"/>
              </a:rPr>
              <a:t>Promoción de la </a:t>
            </a:r>
            <a:r>
              <a:rPr lang="es-ES" altLang="es-MX" sz="2000" b="1">
                <a:solidFill>
                  <a:schemeClr val="bg1"/>
                </a:solidFill>
                <a:latin typeface="Arial Narrow" panose="020B0606020202030204" pitchFamily="34" charset="0"/>
              </a:rPr>
              <a:t>Salud</a:t>
            </a:r>
          </a:p>
        </p:txBody>
      </p:sp>
      <p:sp>
        <p:nvSpPr>
          <p:cNvPr id="153606" name="Rectangle 6"/>
          <p:cNvSpPr>
            <a:spLocks noChangeArrowheads="1"/>
          </p:cNvSpPr>
          <p:nvPr/>
        </p:nvSpPr>
        <p:spPr bwMode="auto">
          <a:xfrm rot="10800000" flipV="1">
            <a:off x="3352800" y="1987550"/>
            <a:ext cx="2743200" cy="914400"/>
          </a:xfrm>
          <a:prstGeom prst="rect">
            <a:avLst/>
          </a:prstGeom>
          <a:solidFill>
            <a:srgbClr val="00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altLang="es-MX" sz="2000" b="1">
                <a:solidFill>
                  <a:schemeClr val="bg1"/>
                </a:solidFill>
                <a:latin typeface="Arial Narrow" panose="020B0606020202030204" pitchFamily="34" charset="0"/>
              </a:rPr>
              <a:t>Promoción de la </a:t>
            </a:r>
            <a:r>
              <a:rPr lang="es-ES" altLang="es-MX" sz="2000" b="1">
                <a:solidFill>
                  <a:schemeClr val="bg1"/>
                </a:solidFill>
                <a:latin typeface="Arial Narrow" panose="020B0606020202030204" pitchFamily="34" charset="0"/>
              </a:rPr>
              <a:t>Educación</a:t>
            </a:r>
          </a:p>
        </p:txBody>
      </p:sp>
      <p:sp>
        <p:nvSpPr>
          <p:cNvPr id="153607" name="Rectangle 7"/>
          <p:cNvSpPr>
            <a:spLocks noChangeArrowheads="1"/>
          </p:cNvSpPr>
          <p:nvPr/>
        </p:nvSpPr>
        <p:spPr bwMode="auto">
          <a:xfrm rot="10800000" flipV="1">
            <a:off x="250825" y="188913"/>
            <a:ext cx="8713788" cy="503237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00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ES" altLang="es-MX" sz="4400" b="1">
                <a:solidFill>
                  <a:schemeClr val="bg1"/>
                </a:solidFill>
                <a:latin typeface="Arial Narrow" panose="020B0606020202030204" pitchFamily="34" charset="0"/>
              </a:rPr>
              <a:t>INTEGRALIDAD</a:t>
            </a:r>
          </a:p>
        </p:txBody>
      </p:sp>
      <p:grpSp>
        <p:nvGrpSpPr>
          <p:cNvPr id="153608" name="Group 8"/>
          <p:cNvGrpSpPr>
            <a:grpSpLocks/>
          </p:cNvGrpSpPr>
          <p:nvPr/>
        </p:nvGrpSpPr>
        <p:grpSpPr bwMode="auto">
          <a:xfrm>
            <a:off x="244475" y="908050"/>
            <a:ext cx="3103563" cy="5329238"/>
            <a:chOff x="154" y="572"/>
            <a:chExt cx="1955" cy="3357"/>
          </a:xfrm>
        </p:grpSpPr>
        <p:grpSp>
          <p:nvGrpSpPr>
            <p:cNvPr id="153609" name="Group 9"/>
            <p:cNvGrpSpPr>
              <a:grpSpLocks/>
            </p:cNvGrpSpPr>
            <p:nvPr/>
          </p:nvGrpSpPr>
          <p:grpSpPr bwMode="auto">
            <a:xfrm>
              <a:off x="154" y="572"/>
              <a:ext cx="1728" cy="3357"/>
              <a:chOff x="154" y="572"/>
              <a:chExt cx="1728" cy="3357"/>
            </a:xfrm>
          </p:grpSpPr>
          <p:sp>
            <p:nvSpPr>
              <p:cNvPr id="153610" name="Rectangle 10"/>
              <p:cNvSpPr>
                <a:spLocks noChangeArrowheads="1"/>
              </p:cNvSpPr>
              <p:nvPr/>
            </p:nvSpPr>
            <p:spPr bwMode="auto">
              <a:xfrm rot="10800000" flipV="1">
                <a:off x="154" y="572"/>
                <a:ext cx="1728" cy="576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s-ES" altLang="es-MX" sz="2000" b="1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Comunidad y Vivienda</a:t>
                </a:r>
              </a:p>
            </p:txBody>
          </p:sp>
          <p:sp>
            <p:nvSpPr>
              <p:cNvPr id="153611" name="Rectangle 11"/>
              <p:cNvSpPr>
                <a:spLocks noChangeArrowheads="1"/>
              </p:cNvSpPr>
              <p:nvPr/>
            </p:nvSpPr>
            <p:spPr bwMode="auto">
              <a:xfrm rot="10800000" flipV="1">
                <a:off x="154" y="3412"/>
                <a:ext cx="1728" cy="517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ES" altLang="es-MX" sz="2000" b="1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Alimentación</a:t>
                </a:r>
              </a:p>
            </p:txBody>
          </p:sp>
          <p:sp>
            <p:nvSpPr>
              <p:cNvPr id="153612" name="Rectangle 12"/>
              <p:cNvSpPr>
                <a:spLocks noChangeArrowheads="1"/>
              </p:cNvSpPr>
              <p:nvPr/>
            </p:nvSpPr>
            <p:spPr bwMode="auto">
              <a:xfrm rot="10800000" flipV="1">
                <a:off x="154" y="2724"/>
                <a:ext cx="1728" cy="5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ES" altLang="es-MX" sz="2000" b="1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 </a:t>
                </a:r>
                <a:endParaRPr lang="es-MX" altLang="es-MX" sz="20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  <a:p>
                <a:pPr algn="ctr"/>
                <a:r>
                  <a:rPr lang="es-ES" altLang="es-MX" sz="2000" b="1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Economía </a:t>
                </a:r>
              </a:p>
              <a:p>
                <a:pPr algn="ctr"/>
                <a:endParaRPr lang="es-ES" altLang="es-MX" sz="20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53613" name="Rectangle 13"/>
              <p:cNvSpPr>
                <a:spLocks noChangeArrowheads="1"/>
              </p:cNvSpPr>
              <p:nvPr/>
            </p:nvSpPr>
            <p:spPr bwMode="auto">
              <a:xfrm rot="10800000" flipV="1">
                <a:off x="154" y="2016"/>
                <a:ext cx="1728" cy="576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ES" altLang="es-MX" sz="2000" b="1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Salud</a:t>
                </a:r>
              </a:p>
            </p:txBody>
          </p:sp>
          <p:sp>
            <p:nvSpPr>
              <p:cNvPr id="153614" name="Rectangle 14"/>
              <p:cNvSpPr>
                <a:spLocks noChangeArrowheads="1"/>
              </p:cNvSpPr>
              <p:nvPr/>
            </p:nvSpPr>
            <p:spPr bwMode="auto">
              <a:xfrm rot="10800000" flipV="1">
                <a:off x="154" y="1252"/>
                <a:ext cx="1728" cy="576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ES" altLang="es-MX" sz="2000" b="1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Educación</a:t>
                </a:r>
              </a:p>
            </p:txBody>
          </p:sp>
        </p:grpSp>
        <p:grpSp>
          <p:nvGrpSpPr>
            <p:cNvPr id="153615" name="Group 15"/>
            <p:cNvGrpSpPr>
              <a:grpSpLocks/>
            </p:cNvGrpSpPr>
            <p:nvPr/>
          </p:nvGrpSpPr>
          <p:grpSpPr bwMode="auto">
            <a:xfrm>
              <a:off x="1882" y="845"/>
              <a:ext cx="227" cy="2767"/>
              <a:chOff x="1882" y="845"/>
              <a:chExt cx="227" cy="2767"/>
            </a:xfrm>
          </p:grpSpPr>
          <p:sp>
            <p:nvSpPr>
              <p:cNvPr id="153616" name="Line 16"/>
              <p:cNvSpPr>
                <a:spLocks noChangeShapeType="1"/>
              </p:cNvSpPr>
              <p:nvPr/>
            </p:nvSpPr>
            <p:spPr bwMode="auto">
              <a:xfrm>
                <a:off x="1882" y="845"/>
                <a:ext cx="227" cy="0"/>
              </a:xfrm>
              <a:prstGeom prst="line">
                <a:avLst/>
              </a:prstGeom>
              <a:noFill/>
              <a:ln w="57150">
                <a:solidFill>
                  <a:srgbClr val="33CC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53617" name="Line 17"/>
              <p:cNvSpPr>
                <a:spLocks noChangeShapeType="1"/>
              </p:cNvSpPr>
              <p:nvPr/>
            </p:nvSpPr>
            <p:spPr bwMode="auto">
              <a:xfrm>
                <a:off x="1882" y="1480"/>
                <a:ext cx="227" cy="0"/>
              </a:xfrm>
              <a:prstGeom prst="line">
                <a:avLst/>
              </a:prstGeom>
              <a:noFill/>
              <a:ln w="57150">
                <a:solidFill>
                  <a:srgbClr val="33CC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53618" name="Line 18"/>
              <p:cNvSpPr>
                <a:spLocks noChangeShapeType="1"/>
              </p:cNvSpPr>
              <p:nvPr/>
            </p:nvSpPr>
            <p:spPr bwMode="auto">
              <a:xfrm>
                <a:off x="1882" y="2341"/>
                <a:ext cx="227" cy="0"/>
              </a:xfrm>
              <a:prstGeom prst="line">
                <a:avLst/>
              </a:prstGeom>
              <a:noFill/>
              <a:ln w="57150">
                <a:solidFill>
                  <a:srgbClr val="33CC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53619" name="Line 19"/>
              <p:cNvSpPr>
                <a:spLocks noChangeShapeType="1"/>
              </p:cNvSpPr>
              <p:nvPr/>
            </p:nvSpPr>
            <p:spPr bwMode="auto">
              <a:xfrm>
                <a:off x="1882" y="2976"/>
                <a:ext cx="227" cy="0"/>
              </a:xfrm>
              <a:prstGeom prst="line">
                <a:avLst/>
              </a:prstGeom>
              <a:noFill/>
              <a:ln w="57150">
                <a:solidFill>
                  <a:srgbClr val="33CC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53620" name="Line 20"/>
              <p:cNvSpPr>
                <a:spLocks noChangeShapeType="1"/>
              </p:cNvSpPr>
              <p:nvPr/>
            </p:nvSpPr>
            <p:spPr bwMode="auto">
              <a:xfrm>
                <a:off x="1882" y="3612"/>
                <a:ext cx="227" cy="0"/>
              </a:xfrm>
              <a:prstGeom prst="line">
                <a:avLst/>
              </a:prstGeom>
              <a:noFill/>
              <a:ln w="57150">
                <a:solidFill>
                  <a:srgbClr val="33CC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</p:grpSp>
      <p:sp>
        <p:nvSpPr>
          <p:cNvPr id="153621" name="Rectangle 21"/>
          <p:cNvSpPr>
            <a:spLocks noChangeArrowheads="1"/>
          </p:cNvSpPr>
          <p:nvPr/>
        </p:nvSpPr>
        <p:spPr bwMode="auto">
          <a:xfrm>
            <a:off x="228600" y="908050"/>
            <a:ext cx="2759075" cy="5329238"/>
          </a:xfrm>
          <a:prstGeom prst="rect">
            <a:avLst/>
          </a:prstGeom>
          <a:solidFill>
            <a:srgbClr val="00CC00">
              <a:alpha val="7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altLang="es-MX" sz="4000" b="1">
                <a:latin typeface="Arial Narrow" panose="020B0606020202030204" pitchFamily="34" charset="0"/>
              </a:rPr>
              <a:t>Oferta</a:t>
            </a:r>
          </a:p>
          <a:p>
            <a:pPr algn="ctr"/>
            <a:r>
              <a:rPr lang="es-MX" altLang="es-MX" sz="4000" b="1">
                <a:latin typeface="Arial Narrow" panose="020B0606020202030204" pitchFamily="34" charset="0"/>
              </a:rPr>
              <a:t> Institucional</a:t>
            </a:r>
          </a:p>
          <a:p>
            <a:pPr algn="ctr"/>
            <a:r>
              <a:rPr lang="es-MX" altLang="es-MX" sz="4000" b="1">
                <a:latin typeface="Arial Narrow" panose="020B0606020202030204" pitchFamily="34" charset="0"/>
              </a:rPr>
              <a:t>Integrada</a:t>
            </a:r>
          </a:p>
          <a:p>
            <a:pPr algn="ctr"/>
            <a:r>
              <a:rPr lang="es-MX" altLang="es-MX" sz="1800" b="1">
                <a:latin typeface="Arial Narrow" panose="020B0606020202030204" pitchFamily="34" charset="0"/>
              </a:rPr>
              <a:t>(alianzas)</a:t>
            </a:r>
            <a:endParaRPr lang="es-ES" altLang="es-MX" sz="1800" b="1">
              <a:latin typeface="Arial Narrow" panose="020B0606020202030204" pitchFamily="34" charset="0"/>
            </a:endParaRPr>
          </a:p>
        </p:txBody>
      </p:sp>
      <p:grpSp>
        <p:nvGrpSpPr>
          <p:cNvPr id="153622" name="Group 22"/>
          <p:cNvGrpSpPr>
            <a:grpSpLocks/>
          </p:cNvGrpSpPr>
          <p:nvPr/>
        </p:nvGrpSpPr>
        <p:grpSpPr bwMode="auto">
          <a:xfrm>
            <a:off x="6084888" y="908050"/>
            <a:ext cx="2881312" cy="5329238"/>
            <a:chOff x="3832" y="572"/>
            <a:chExt cx="1815" cy="3357"/>
          </a:xfrm>
        </p:grpSpPr>
        <p:sp>
          <p:nvSpPr>
            <p:cNvPr id="153623" name="Rectangle 23"/>
            <p:cNvSpPr>
              <a:spLocks noChangeArrowheads="1"/>
            </p:cNvSpPr>
            <p:nvPr/>
          </p:nvSpPr>
          <p:spPr bwMode="auto">
            <a:xfrm rot="10800000" flipV="1">
              <a:off x="4010" y="572"/>
              <a:ext cx="1637" cy="576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s-ES" altLang="es-MX" sz="2000" b="1">
                  <a:solidFill>
                    <a:schemeClr val="bg1"/>
                  </a:solidFill>
                  <a:latin typeface="Arial Narrow" panose="020B0606020202030204" pitchFamily="34" charset="0"/>
                </a:rPr>
                <a:t>Mejoramiento de la Comunidad y de la Vivienda</a:t>
              </a:r>
            </a:p>
          </p:txBody>
        </p:sp>
        <p:sp>
          <p:nvSpPr>
            <p:cNvPr id="153624" name="Rectangle 24"/>
            <p:cNvSpPr>
              <a:spLocks noChangeArrowheads="1"/>
            </p:cNvSpPr>
            <p:nvPr/>
          </p:nvSpPr>
          <p:spPr bwMode="auto">
            <a:xfrm rot="10800000" flipV="1">
              <a:off x="4010" y="3412"/>
              <a:ext cx="1637" cy="517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altLang="es-MX" sz="2000" b="1">
                  <a:solidFill>
                    <a:schemeClr val="bg1"/>
                  </a:solidFill>
                  <a:latin typeface="Arial Narrow" panose="020B0606020202030204" pitchFamily="34" charset="0"/>
                </a:rPr>
                <a:t>Alimentación</a:t>
              </a:r>
            </a:p>
          </p:txBody>
        </p:sp>
        <p:sp>
          <p:nvSpPr>
            <p:cNvPr id="153625" name="Rectangle 25"/>
            <p:cNvSpPr>
              <a:spLocks noChangeArrowheads="1"/>
            </p:cNvSpPr>
            <p:nvPr/>
          </p:nvSpPr>
          <p:spPr bwMode="auto">
            <a:xfrm rot="10800000" flipV="1">
              <a:off x="4010" y="2724"/>
              <a:ext cx="1637" cy="588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altLang="es-MX" sz="2000" b="1">
                  <a:solidFill>
                    <a:schemeClr val="bg1"/>
                  </a:solidFill>
                  <a:latin typeface="Arial Narrow" panose="020B0606020202030204" pitchFamily="34" charset="0"/>
                </a:rPr>
                <a:t>Fortalecimiento de la </a:t>
              </a:r>
              <a:endParaRPr lang="es-MX" altLang="es-MX" sz="2000" b="1">
                <a:solidFill>
                  <a:schemeClr val="bg1"/>
                </a:solidFill>
                <a:latin typeface="Arial Narrow" panose="020B0606020202030204" pitchFamily="34" charset="0"/>
              </a:endParaRPr>
            </a:p>
            <a:p>
              <a:pPr algn="ctr"/>
              <a:r>
                <a:rPr lang="es-ES" altLang="es-MX" sz="2000" b="1">
                  <a:solidFill>
                    <a:schemeClr val="bg1"/>
                  </a:solidFill>
                  <a:latin typeface="Arial Narrow" panose="020B0606020202030204" pitchFamily="34" charset="0"/>
                </a:rPr>
                <a:t>Economía </a:t>
              </a:r>
            </a:p>
            <a:p>
              <a:pPr algn="ctr"/>
              <a:r>
                <a:rPr lang="es-ES" altLang="es-MX" sz="2000" b="1">
                  <a:solidFill>
                    <a:schemeClr val="bg1"/>
                  </a:solidFill>
                  <a:latin typeface="Arial Narrow" panose="020B0606020202030204" pitchFamily="34" charset="0"/>
                </a:rPr>
                <a:t>Familiar y Comunitaria</a:t>
              </a:r>
            </a:p>
          </p:txBody>
        </p:sp>
        <p:sp>
          <p:nvSpPr>
            <p:cNvPr id="153626" name="Rectangle 26"/>
            <p:cNvSpPr>
              <a:spLocks noChangeArrowheads="1"/>
            </p:cNvSpPr>
            <p:nvPr/>
          </p:nvSpPr>
          <p:spPr bwMode="auto">
            <a:xfrm rot="10800000" flipV="1">
              <a:off x="4010" y="2016"/>
              <a:ext cx="1637" cy="576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MX" altLang="es-MX" sz="2000" b="1">
                  <a:solidFill>
                    <a:schemeClr val="bg1"/>
                  </a:solidFill>
                  <a:latin typeface="Arial Narrow" panose="020B0606020202030204" pitchFamily="34" charset="0"/>
                </a:rPr>
                <a:t>Promoción de la </a:t>
              </a:r>
              <a:r>
                <a:rPr lang="es-ES" altLang="es-MX" sz="2000" b="1">
                  <a:solidFill>
                    <a:schemeClr val="bg1"/>
                  </a:solidFill>
                  <a:latin typeface="Arial Narrow" panose="020B0606020202030204" pitchFamily="34" charset="0"/>
                </a:rPr>
                <a:t>Salud</a:t>
              </a:r>
            </a:p>
          </p:txBody>
        </p:sp>
        <p:sp>
          <p:nvSpPr>
            <p:cNvPr id="153627" name="Rectangle 27"/>
            <p:cNvSpPr>
              <a:spLocks noChangeArrowheads="1"/>
            </p:cNvSpPr>
            <p:nvPr/>
          </p:nvSpPr>
          <p:spPr bwMode="auto">
            <a:xfrm rot="10800000" flipV="1">
              <a:off x="4010" y="1252"/>
              <a:ext cx="1637" cy="576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MX" altLang="es-MX" sz="2000" b="1">
                  <a:solidFill>
                    <a:schemeClr val="bg1"/>
                  </a:solidFill>
                  <a:latin typeface="Arial Narrow" panose="020B0606020202030204" pitchFamily="34" charset="0"/>
                </a:rPr>
                <a:t>Promoción de la </a:t>
              </a:r>
            </a:p>
            <a:p>
              <a:pPr algn="ctr"/>
              <a:r>
                <a:rPr lang="es-ES" altLang="es-MX" sz="2000" b="1">
                  <a:solidFill>
                    <a:schemeClr val="bg1"/>
                  </a:solidFill>
                  <a:latin typeface="Arial Narrow" panose="020B0606020202030204" pitchFamily="34" charset="0"/>
                </a:rPr>
                <a:t>Educación</a:t>
              </a:r>
            </a:p>
          </p:txBody>
        </p:sp>
        <p:grpSp>
          <p:nvGrpSpPr>
            <p:cNvPr id="153628" name="Group 28"/>
            <p:cNvGrpSpPr>
              <a:grpSpLocks/>
            </p:cNvGrpSpPr>
            <p:nvPr/>
          </p:nvGrpSpPr>
          <p:grpSpPr bwMode="auto">
            <a:xfrm>
              <a:off x="3832" y="845"/>
              <a:ext cx="227" cy="2767"/>
              <a:chOff x="1882" y="845"/>
              <a:chExt cx="227" cy="2767"/>
            </a:xfrm>
          </p:grpSpPr>
          <p:sp>
            <p:nvSpPr>
              <p:cNvPr id="153629" name="Line 29"/>
              <p:cNvSpPr>
                <a:spLocks noChangeShapeType="1"/>
              </p:cNvSpPr>
              <p:nvPr/>
            </p:nvSpPr>
            <p:spPr bwMode="auto">
              <a:xfrm>
                <a:off x="1882" y="845"/>
                <a:ext cx="227" cy="0"/>
              </a:xfrm>
              <a:prstGeom prst="line">
                <a:avLst/>
              </a:prstGeom>
              <a:noFill/>
              <a:ln w="571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53630" name="Line 30"/>
              <p:cNvSpPr>
                <a:spLocks noChangeShapeType="1"/>
              </p:cNvSpPr>
              <p:nvPr/>
            </p:nvSpPr>
            <p:spPr bwMode="auto">
              <a:xfrm>
                <a:off x="1882" y="1480"/>
                <a:ext cx="227" cy="0"/>
              </a:xfrm>
              <a:prstGeom prst="line">
                <a:avLst/>
              </a:prstGeom>
              <a:noFill/>
              <a:ln w="571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53631" name="Line 31"/>
              <p:cNvSpPr>
                <a:spLocks noChangeShapeType="1"/>
              </p:cNvSpPr>
              <p:nvPr/>
            </p:nvSpPr>
            <p:spPr bwMode="auto">
              <a:xfrm>
                <a:off x="1882" y="2341"/>
                <a:ext cx="227" cy="0"/>
              </a:xfrm>
              <a:prstGeom prst="line">
                <a:avLst/>
              </a:prstGeom>
              <a:noFill/>
              <a:ln w="571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53632" name="Line 32"/>
              <p:cNvSpPr>
                <a:spLocks noChangeShapeType="1"/>
              </p:cNvSpPr>
              <p:nvPr/>
            </p:nvSpPr>
            <p:spPr bwMode="auto">
              <a:xfrm>
                <a:off x="1882" y="2976"/>
                <a:ext cx="227" cy="0"/>
              </a:xfrm>
              <a:prstGeom prst="line">
                <a:avLst/>
              </a:prstGeom>
              <a:noFill/>
              <a:ln w="571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53633" name="Line 33"/>
              <p:cNvSpPr>
                <a:spLocks noChangeShapeType="1"/>
              </p:cNvSpPr>
              <p:nvPr/>
            </p:nvSpPr>
            <p:spPr bwMode="auto">
              <a:xfrm>
                <a:off x="1882" y="3612"/>
                <a:ext cx="227" cy="0"/>
              </a:xfrm>
              <a:prstGeom prst="line">
                <a:avLst/>
              </a:prstGeom>
              <a:noFill/>
              <a:ln w="571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</p:grpSp>
      <p:sp>
        <p:nvSpPr>
          <p:cNvPr id="153634" name="Rectangle 34"/>
          <p:cNvSpPr>
            <a:spLocks noChangeArrowheads="1"/>
          </p:cNvSpPr>
          <p:nvPr/>
        </p:nvSpPr>
        <p:spPr bwMode="auto">
          <a:xfrm>
            <a:off x="6372225" y="908050"/>
            <a:ext cx="2592388" cy="5329238"/>
          </a:xfrm>
          <a:prstGeom prst="rect">
            <a:avLst/>
          </a:prstGeom>
          <a:solidFill>
            <a:srgbClr val="0033CC">
              <a:alpha val="75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altLang="es-MX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Plan </a:t>
            </a:r>
          </a:p>
          <a:p>
            <a:pPr algn="ctr"/>
            <a:r>
              <a:rPr lang="es-MX" altLang="es-MX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Estratégico</a:t>
            </a:r>
          </a:p>
          <a:p>
            <a:pPr algn="ctr"/>
            <a:r>
              <a:rPr lang="es-MX" altLang="es-MX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 Comunitario</a:t>
            </a:r>
          </a:p>
          <a:p>
            <a:pPr algn="ctr"/>
            <a:r>
              <a:rPr lang="es-MX" altLang="es-MX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(proyectos comunitarios)</a:t>
            </a:r>
            <a:endParaRPr lang="es-ES" altLang="es-MX" sz="1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71125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3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3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3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53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53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536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53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53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 animBg="1" autoUpdateAnimBg="0"/>
      <p:bldP spid="153603" grpId="0" animBg="1" autoUpdateAnimBg="0"/>
      <p:bldP spid="153604" grpId="0" animBg="1" autoUpdateAnimBg="0"/>
      <p:bldP spid="153605" grpId="0" animBg="1" autoUpdateAnimBg="0"/>
      <p:bldP spid="153606" grpId="0" animBg="1" autoUpdateAnimBg="0"/>
      <p:bldP spid="153621" grpId="0" animBg="1"/>
      <p:bldP spid="153634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4674</TotalTime>
  <Words>1737</Words>
  <Application>Microsoft Office PowerPoint</Application>
  <PresentationFormat>Presentación en pantalla (4:3)</PresentationFormat>
  <Paragraphs>457</Paragraphs>
  <Slides>28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6" baseType="lpstr">
      <vt:lpstr>Arial</vt:lpstr>
      <vt:lpstr>Arial Black</vt:lpstr>
      <vt:lpstr>Arial Narrow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¿QUE APORTAR AL  MODELO DE DESARROLLO COMUNITARIO?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dif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Hector y Roman</dc:creator>
  <cp:lastModifiedBy>HP2</cp:lastModifiedBy>
  <cp:revision>206</cp:revision>
  <dcterms:created xsi:type="dcterms:W3CDTF">2013-06-14T22:35:28Z</dcterms:created>
  <dcterms:modified xsi:type="dcterms:W3CDTF">2017-06-07T13:51:18Z</dcterms:modified>
</cp:coreProperties>
</file>